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</p:sldIdLst>
  <p:sldSz cx="12192000" cy="6858000"/>
  <p:notesSz cx="6858000" cy="9144000"/>
  <p:embeddedFontLst>
    <p:embeddedFont>
      <p:font typeface="DM Sans" pitchFamily="2" charset="77"/>
      <p:regular r:id="rId15"/>
      <p:bold r:id="rId16"/>
      <p:italic r:id="rId17"/>
      <p:boldItalic r:id="rId18"/>
    </p:embeddedFont>
    <p:embeddedFont>
      <p:font typeface="Montserrat" pitchFamily="2" charset="77"/>
      <p:regular r:id="rId19"/>
      <p:bold r:id="rId20"/>
      <p:italic r:id="rId21"/>
      <p:boldItalic r:id="rId22"/>
    </p:embeddedFont>
    <p:embeddedFont>
      <p:font typeface="Montserrat Black" pitchFamily="2" charset="77"/>
      <p:bold r:id="rId23"/>
      <p:italic r:id="rId24"/>
      <p:boldItalic r:id="rId25"/>
    </p:embeddedFont>
    <p:embeddedFont>
      <p:font typeface="Montserrat ExtraBold" pitchFamily="2" charset="77"/>
      <p:bold r:id="rId26"/>
      <p:italic r:id="rId27"/>
      <p:boldItalic r:id="rId28"/>
    </p:embeddedFont>
    <p:embeddedFont>
      <p:font typeface="Montserrat Medium" pitchFamily="2" charset="77"/>
      <p:regular r:id="rId29"/>
      <p:bold r:id="rId30"/>
      <p:italic r:id="rId31"/>
      <p:boldItalic r:id="rId30"/>
    </p:embeddedFont>
    <p:embeddedFont>
      <p:font typeface="Montserrat SemiBold" pitchFamily="2" charset="77"/>
      <p:regular r:id="rId32"/>
      <p:bold r:id="rId33"/>
      <p:italic r:id="rId34"/>
      <p:boldItalic r:id="rId35"/>
    </p:embeddedFont>
    <p:embeddedFont>
      <p:font typeface="Proxima Nova" panose="02000506030000020004" pitchFamily="2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3" roundtripDataSignature="AMtx7mgCJYVYGBioakEHu2aaxs1RJFRkp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F1E8C3C-45F9-DF4D-9539-B3C69B83FF0D}" name="Sylvia Mendoza" initials="SM" userId="S::smendoza@avid.org::cd53c7ea-308f-444c-adc1-3ab6f58baa1b" providerId="AD"/>
  <p188:author id="{DC8659D9-AD2D-85E5-5EEF-841638A6802C}" name="Jennifer Nagle" initials="JN" userId="S::jnagle@avid.org::916a86ab-70ca-4f86-848d-48347bd5dc1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3449"/>
    <a:srgbClr val="274B99"/>
    <a:srgbClr val="037B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BB95AF4-4ACF-4FA6-B33C-3DB58D6D86CE}">
  <a:tblStyle styleId="{4BB95AF4-4ACF-4FA6-B33C-3DB58D6D86C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44"/>
    <p:restoredTop sz="94713"/>
  </p:normalViewPr>
  <p:slideViewPr>
    <p:cSldViewPr snapToGrid="0">
      <p:cViewPr varScale="1">
        <p:scale>
          <a:sx n="66" d="100"/>
          <a:sy n="66" d="100"/>
        </p:scale>
        <p:origin x="216" y="10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font" Target="fonts/font25.fntdata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font" Target="fonts/font2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43" Type="http://customschemas.google.com/relationships/presentationmetadata" Target="metadata"/><Relationship Id="rId48" Type="http://schemas.microsoft.com/office/2018/10/relationships/authors" Target="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font" Target="fonts/font24.fntdata"/><Relationship Id="rId46" Type="http://schemas.openxmlformats.org/officeDocument/2006/relationships/theme" Target="theme/theme1.xml"/><Relationship Id="rId20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" name="Google Shape;2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" name="Google Shape;2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1b2f7eee4d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1b2f7eee4d_0_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31b2f7eee4d_0_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1b2f7eee4d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1b2f7eee4d_0_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31b2f7eee4d_0_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">
          <a:extLst>
            <a:ext uri="{FF2B5EF4-FFF2-40B4-BE49-F238E27FC236}">
              <a16:creationId xmlns:a16="http://schemas.microsoft.com/office/drawing/2014/main" id="{2A0C29F2-559B-4D35-5CC4-B1080181A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:notes">
            <a:extLst>
              <a:ext uri="{FF2B5EF4-FFF2-40B4-BE49-F238E27FC236}">
                <a16:creationId xmlns:a16="http://schemas.microsoft.com/office/drawing/2014/main" id="{2EB8B62B-6266-2995-7474-02D27FFFC4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" name="Google Shape;20;p1:notes">
            <a:extLst>
              <a:ext uri="{FF2B5EF4-FFF2-40B4-BE49-F238E27FC236}">
                <a16:creationId xmlns:a16="http://schemas.microsoft.com/office/drawing/2014/main" id="{52B2E724-884A-6256-6F7F-65E130C2A9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" name="Google Shape;21;p1:notes">
            <a:extLst>
              <a:ext uri="{FF2B5EF4-FFF2-40B4-BE49-F238E27FC236}">
                <a16:creationId xmlns:a16="http://schemas.microsoft.com/office/drawing/2014/main" id="{4944B85C-ADF6-24AC-5BF9-D5A64ED0A36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7137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" name="Google Shape;4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Thank you so much for having us here today. We are really excited to talk with you about AVID because we are aligned in our missions.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" name="Google Shape;4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449"/>
              </a:buClr>
              <a:buSzPts val="1200"/>
              <a:buFont typeface="Montserrat Medium"/>
              <a:buNone/>
            </a:pPr>
            <a:r>
              <a:rPr lang="en-US" sz="1200">
                <a:solidFill>
                  <a:srgbClr val="21344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What grade levels and how many AVID Elective classes (Secondary)? </a:t>
            </a:r>
            <a:r>
              <a:rPr lang="en-US">
                <a:solidFill>
                  <a:srgbClr val="21344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Include d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emographics and other characteristics for examples. Use the following slides as starting points for the data story you want to share with stakeholders.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rgbClr val="21344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" name="Google Shape;6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" name="Google Shape;74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1b2f7eee4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1b2f7eee4d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g31b2f7eee4d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1b2f7eee4d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1b2f7eee4d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g31b2f7eee4d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1b2f7eee4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1b2f7eee4d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31b2f7eee4d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1b2f7eee4d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1b2f7eee4d_0_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g31b2f7eee4d_0_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1b2f7eee4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1b2f7eee4d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g31b2f7eee4d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3"/>
          <p:cNvSpPr txBox="1">
            <a:spLocks noGrp="1"/>
          </p:cNvSpPr>
          <p:nvPr>
            <p:ph type="title"/>
          </p:nvPr>
        </p:nvSpPr>
        <p:spPr>
          <a:xfrm>
            <a:off x="503183" y="238997"/>
            <a:ext cx="1118563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3"/>
          <p:cNvSpPr txBox="1">
            <a:spLocks noGrp="1"/>
          </p:cNvSpPr>
          <p:nvPr>
            <p:ph type="body" idx="1"/>
          </p:nvPr>
        </p:nvSpPr>
        <p:spPr>
          <a:xfrm>
            <a:off x="503183" y="1699497"/>
            <a:ext cx="11185635" cy="4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 txBox="1">
            <a:spLocks noGrp="1"/>
          </p:cNvSpPr>
          <p:nvPr>
            <p:ph type="title"/>
          </p:nvPr>
        </p:nvSpPr>
        <p:spPr>
          <a:xfrm>
            <a:off x="503183" y="238997"/>
            <a:ext cx="1118563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 Black"/>
              <a:buNone/>
              <a:defRPr sz="36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1"/>
          <p:cNvSpPr txBox="1">
            <a:spLocks noGrp="1"/>
          </p:cNvSpPr>
          <p:nvPr>
            <p:ph type="body" idx="1"/>
          </p:nvPr>
        </p:nvSpPr>
        <p:spPr>
          <a:xfrm>
            <a:off x="503183" y="1699497"/>
            <a:ext cx="11185635" cy="4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B99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D7096741-7C79-578F-5244-32E30F3DB2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l="8345" t="18872" r="25975" b="41111"/>
          <a:stretch/>
        </p:blipFill>
        <p:spPr>
          <a:xfrm>
            <a:off x="-1" y="12491"/>
            <a:ext cx="12192000" cy="4936156"/>
          </a:xfrm>
          <a:prstGeom prst="rect">
            <a:avLst/>
          </a:prstGeom>
        </p:spPr>
      </p:pic>
      <p:sp>
        <p:nvSpPr>
          <p:cNvPr id="24" name="Google Shape;24;p1"/>
          <p:cNvSpPr/>
          <p:nvPr/>
        </p:nvSpPr>
        <p:spPr>
          <a:xfrm>
            <a:off x="-1" y="4826643"/>
            <a:ext cx="12192000" cy="2031357"/>
          </a:xfrm>
          <a:prstGeom prst="rect">
            <a:avLst/>
          </a:prstGeom>
          <a:solidFill>
            <a:srgbClr val="213449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5" name="Google Shape;25;p1"/>
          <p:cNvSpPr txBox="1"/>
          <p:nvPr/>
        </p:nvSpPr>
        <p:spPr>
          <a:xfrm>
            <a:off x="447554" y="5153247"/>
            <a:ext cx="6440720" cy="948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Contact Information: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C7E1F8"/>
                </a:solidFill>
                <a:latin typeface="Montserrat" panose="00000500000000000000" pitchFamily="50" charset="0"/>
                <a:ea typeface="Proxima Nova"/>
                <a:cs typeface="Proxima Nova"/>
                <a:sym typeface="Proxima Nova"/>
              </a:rPr>
              <a:t>Email address</a:t>
            </a:r>
            <a:endParaRPr sz="1600" b="0" i="0" u="none" strike="noStrike" cap="none" dirty="0">
              <a:solidFill>
                <a:srgbClr val="000000"/>
              </a:solidFill>
              <a:latin typeface="Montserrat" panose="00000500000000000000" pitchFamily="50" charset="0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C7E1F8"/>
                </a:solidFill>
                <a:latin typeface="Montserrat" panose="00000500000000000000" pitchFamily="50" charset="0"/>
                <a:ea typeface="Proxima Nova"/>
                <a:cs typeface="Proxima Nova"/>
                <a:sym typeface="Proxima Nova"/>
              </a:rPr>
              <a:t>Mobile: (xxx) xxx-</a:t>
            </a:r>
            <a:r>
              <a:rPr lang="en-US" sz="1600" b="0" i="0" u="none" strike="noStrike" cap="none" dirty="0" err="1">
                <a:solidFill>
                  <a:srgbClr val="C7E1F8"/>
                </a:solidFill>
                <a:latin typeface="Montserrat" panose="00000500000000000000" pitchFamily="50" charset="0"/>
                <a:ea typeface="Proxima Nova"/>
                <a:cs typeface="Proxima Nova"/>
                <a:sym typeface="Proxima Nova"/>
              </a:rPr>
              <a:t>xxxx</a:t>
            </a:r>
            <a:endParaRPr sz="1600" b="0" i="0" u="none" strike="noStrike" cap="none" dirty="0">
              <a:solidFill>
                <a:srgbClr val="C7E1F8"/>
              </a:solidFill>
              <a:latin typeface="Montserrat" panose="00000500000000000000" pitchFamily="50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26" name="Google Shape;26;p1"/>
          <p:cNvSpPr txBox="1">
            <a:spLocks noGrp="1"/>
          </p:cNvSpPr>
          <p:nvPr>
            <p:ph type="dt" idx="10"/>
          </p:nvPr>
        </p:nvSpPr>
        <p:spPr>
          <a:xfrm>
            <a:off x="477025" y="6248776"/>
            <a:ext cx="4542529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Montserrat" panose="00000500000000000000" pitchFamily="50" charset="0"/>
                <a:ea typeface="Proxima Nova"/>
                <a:cs typeface="Proxima Nova"/>
                <a:sym typeface="Proxima Nova"/>
              </a:rPr>
              <a:t>DATE (fill in your </a:t>
            </a:r>
            <a:r>
              <a:rPr lang="en-US" sz="1800" b="1" dirty="0">
                <a:solidFill>
                  <a:schemeClr val="lt1"/>
                </a:solidFill>
                <a:latin typeface="Montserrat" panose="00000500000000000000" pitchFamily="50" charset="0"/>
                <a:ea typeface="Proxima Nova"/>
                <a:cs typeface="Proxima Nova"/>
                <a:sym typeface="Proxima Nova"/>
              </a:rPr>
              <a:t>presentation</a:t>
            </a:r>
            <a:r>
              <a:rPr lang="en-US" sz="1800" b="1" i="0" u="none" strike="noStrike" cap="none" dirty="0">
                <a:solidFill>
                  <a:schemeClr val="lt1"/>
                </a:solidFill>
                <a:latin typeface="Montserrat" panose="00000500000000000000" pitchFamily="50" charset="0"/>
                <a:ea typeface="Proxima Nova"/>
                <a:cs typeface="Proxima Nova"/>
                <a:sym typeface="Proxima Nova"/>
              </a:rPr>
              <a:t> date)</a:t>
            </a:r>
            <a:endParaRPr sz="1800" b="1" i="0" u="none" strike="noStrike" cap="none" dirty="0">
              <a:solidFill>
                <a:schemeClr val="lt1"/>
              </a:solidFill>
              <a:latin typeface="Montserrat" panose="00000500000000000000" pitchFamily="50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27" name="Google Shape;27;p1"/>
          <p:cNvSpPr txBox="1">
            <a:spLocks noGrp="1"/>
          </p:cNvSpPr>
          <p:nvPr>
            <p:ph type="ctrTitle"/>
          </p:nvPr>
        </p:nvSpPr>
        <p:spPr>
          <a:xfrm>
            <a:off x="447554" y="1955377"/>
            <a:ext cx="9144000" cy="1467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69C"/>
              </a:buClr>
              <a:buSzPts val="6000"/>
              <a:buFont typeface="Montserrat Black"/>
              <a:buNone/>
            </a:pPr>
            <a:r>
              <a:rPr lang="en-US" dirty="0">
                <a:solidFill>
                  <a:schemeClr val="bg1"/>
                </a:solidFill>
              </a:rPr>
              <a:t>AVID Impact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8" name="Google Shape;28;p1"/>
          <p:cNvSpPr txBox="1">
            <a:spLocks noGrp="1"/>
          </p:cNvSpPr>
          <p:nvPr>
            <p:ph type="subTitle" idx="1"/>
          </p:nvPr>
        </p:nvSpPr>
        <p:spPr>
          <a:xfrm>
            <a:off x="447554" y="3514774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r>
              <a:rPr lang="en-US" sz="4000" dirty="0">
                <a:solidFill>
                  <a:srgbClr val="FFFF00"/>
                </a:solidFill>
                <a:latin typeface="Montserrat Medium" panose="00000600000000000000" pitchFamily="50" charset="0"/>
              </a:rPr>
              <a:t>(School/District Name)</a:t>
            </a:r>
            <a:endParaRPr sz="4000" dirty="0">
              <a:solidFill>
                <a:srgbClr val="FFFF00"/>
              </a:solidFill>
              <a:latin typeface="Montserrat Medium" panose="00000600000000000000" pitchFamily="50" charset="0"/>
            </a:endParaRPr>
          </a:p>
        </p:txBody>
      </p:sp>
      <p:pic>
        <p:nvPicPr>
          <p:cNvPr id="8" name="Picture 7" descr="A black and white logo with a person with their arms raised&#10;&#10;AI-generated content may be incorrect.">
            <a:extLst>
              <a:ext uri="{FF2B5EF4-FFF2-40B4-BE49-F238E27FC236}">
                <a16:creationId xmlns:a16="http://schemas.microsoft.com/office/drawing/2014/main" id="{EBE384F1-24D3-92A8-D087-74CF56716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4" y="550594"/>
            <a:ext cx="1905000" cy="1905000"/>
          </a:xfrm>
          <a:prstGeom prst="rect">
            <a:avLst/>
          </a:prstGeom>
        </p:spPr>
      </p:pic>
      <p:pic>
        <p:nvPicPr>
          <p:cNvPr id="20" name="Picture 19" descr="A yellow circle with black background&#10;&#10;AI-generated content may be incorrect.">
            <a:extLst>
              <a:ext uri="{FF2B5EF4-FFF2-40B4-BE49-F238E27FC236}">
                <a16:creationId xmlns:a16="http://schemas.microsoft.com/office/drawing/2014/main" id="{1F466C50-DC61-86D7-AADE-F579627B116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1534" r="17795" b="27619"/>
          <a:stretch/>
        </p:blipFill>
        <p:spPr>
          <a:xfrm>
            <a:off x="6679095" y="1888636"/>
            <a:ext cx="5512905" cy="49568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6DAD77A-E8A4-947F-318B-0E869CB846A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3818"/>
          <a:stretch/>
        </p:blipFill>
        <p:spPr>
          <a:xfrm>
            <a:off x="9223513" y="284620"/>
            <a:ext cx="2968486" cy="6573380"/>
          </a:xfrm>
          <a:prstGeom prst="rect">
            <a:avLst/>
          </a:prstGeom>
        </p:spPr>
      </p:pic>
      <p:pic>
        <p:nvPicPr>
          <p:cNvPr id="32" name="Picture 31" descr="A child and child posing for a picture&#10;&#10;AI-generated content may be incorrect.">
            <a:extLst>
              <a:ext uri="{FF2B5EF4-FFF2-40B4-BE49-F238E27FC236}">
                <a16:creationId xmlns:a16="http://schemas.microsoft.com/office/drawing/2014/main" id="{C9DB880F-6F1A-6867-875F-03CF9C8CE05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5141"/>
          <a:stretch/>
        </p:blipFill>
        <p:spPr>
          <a:xfrm>
            <a:off x="7365300" y="1314905"/>
            <a:ext cx="3526476" cy="554309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C7D6FEB9-F616-C8FD-644C-10372DFBA2E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</a:blip>
          <a:srcRect r="20864"/>
          <a:stretch/>
        </p:blipFill>
        <p:spPr>
          <a:xfrm>
            <a:off x="4851653" y="0"/>
            <a:ext cx="7340347" cy="61643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787C0E-B1CD-B9AC-9B68-821178B33F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2912" b="8011"/>
          <a:stretch/>
        </p:blipFill>
        <p:spPr>
          <a:xfrm rot="5400000">
            <a:off x="1837713" y="-1276239"/>
            <a:ext cx="5826382" cy="9501809"/>
          </a:xfrm>
          <a:prstGeom prst="rect">
            <a:avLst/>
          </a:prstGeom>
          <a:effectLst/>
        </p:spPr>
      </p:pic>
      <p:sp>
        <p:nvSpPr>
          <p:cNvPr id="123" name="Google Shape;123;g31b2f7eee4d_0_56"/>
          <p:cNvSpPr txBox="1">
            <a:spLocks noGrp="1"/>
          </p:cNvSpPr>
          <p:nvPr>
            <p:ph type="body" idx="1"/>
          </p:nvPr>
        </p:nvSpPr>
        <p:spPr>
          <a:xfrm>
            <a:off x="503183" y="1699497"/>
            <a:ext cx="11185500" cy="4464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457200">
              <a:lnSpc>
                <a:spcPct val="115000"/>
              </a:lnSpc>
              <a:buClrTx/>
              <a:buSzPct val="100000"/>
            </a:pPr>
            <a:r>
              <a:rPr lang="en-US">
                <a:latin typeface="Montserrat Medium" panose="00000600000000000000" pitchFamily="50" charset="0"/>
                <a:sym typeface="Montserrat Medium"/>
              </a:rPr>
              <a:t>Previous School Year</a:t>
            </a:r>
            <a:endParaRPr>
              <a:latin typeface="Montserrat Medium" panose="00000600000000000000" pitchFamily="50" charset="0"/>
              <a:sym typeface="Montserrat Medium"/>
            </a:endParaRPr>
          </a:p>
          <a:p>
            <a:pPr indent="-457200">
              <a:lnSpc>
                <a:spcPct val="115000"/>
              </a:lnSpc>
              <a:buSzPct val="100000"/>
            </a:pPr>
            <a:r>
              <a:rPr lang="en-US">
                <a:latin typeface="Montserrat Medium" panose="00000600000000000000" pitchFamily="50" charset="0"/>
                <a:sym typeface="Montserrat Medium"/>
              </a:rPr>
              <a:t>Current School Year</a:t>
            </a:r>
            <a:endParaRPr>
              <a:latin typeface="Montserrat Medium" panose="00000600000000000000" pitchFamily="50" charset="0"/>
              <a:sym typeface="Montserrat Medium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1ABA662-AD43-3DD3-9E93-0581075F297E}"/>
              </a:ext>
            </a:extLst>
          </p:cNvPr>
          <p:cNvSpPr/>
          <p:nvPr/>
        </p:nvSpPr>
        <p:spPr>
          <a:xfrm>
            <a:off x="-130080" y="155730"/>
            <a:ext cx="5536270" cy="974036"/>
          </a:xfrm>
          <a:prstGeom prst="roundRect">
            <a:avLst/>
          </a:prstGeom>
          <a:solidFill>
            <a:srgbClr val="037B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Google Shape;49;p3">
            <a:extLst>
              <a:ext uri="{FF2B5EF4-FFF2-40B4-BE49-F238E27FC236}">
                <a16:creationId xmlns:a16="http://schemas.microsoft.com/office/drawing/2014/main" id="{190E1ADA-9C6B-93DD-F4D2-C564532F0534}"/>
              </a:ext>
            </a:extLst>
          </p:cNvPr>
          <p:cNvSpPr txBox="1">
            <a:spLocks/>
          </p:cNvSpPr>
          <p:nvPr/>
        </p:nvSpPr>
        <p:spPr>
          <a:xfrm>
            <a:off x="295526" y="302034"/>
            <a:ext cx="5335253" cy="765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Black"/>
              <a:buNone/>
              <a:defRPr sz="36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24489A"/>
              </a:buClr>
              <a:buSzPts val="3600"/>
            </a:pPr>
            <a:r>
              <a:rPr lang="en-US" dirty="0">
                <a:solidFill>
                  <a:srgbClr val="FFFF00"/>
                </a:solidFill>
                <a:latin typeface="Montserrat ExtraBold" panose="00000900000000000000" pitchFamily="50" charset="0"/>
              </a:rPr>
              <a:t>Scholarship Dollars</a:t>
            </a:r>
          </a:p>
        </p:txBody>
      </p:sp>
      <p:sp>
        <p:nvSpPr>
          <p:cNvPr id="9" name="Google Shape;24;p1">
            <a:extLst>
              <a:ext uri="{FF2B5EF4-FFF2-40B4-BE49-F238E27FC236}">
                <a16:creationId xmlns:a16="http://schemas.microsoft.com/office/drawing/2014/main" id="{FE17C6D0-6FE9-FC75-145D-76C70485619A}"/>
              </a:ext>
            </a:extLst>
          </p:cNvPr>
          <p:cNvSpPr/>
          <p:nvPr/>
        </p:nvSpPr>
        <p:spPr>
          <a:xfrm>
            <a:off x="0" y="6371181"/>
            <a:ext cx="12191998" cy="486819"/>
          </a:xfrm>
          <a:prstGeom prst="rect">
            <a:avLst/>
          </a:prstGeom>
          <a:solidFill>
            <a:srgbClr val="213449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" name="Google Shape;27;p1">
            <a:extLst>
              <a:ext uri="{FF2B5EF4-FFF2-40B4-BE49-F238E27FC236}">
                <a16:creationId xmlns:a16="http://schemas.microsoft.com/office/drawing/2014/main" id="{8FC6E2C7-CE8E-B8BB-C869-CF2C7BBBA4E1}"/>
              </a:ext>
            </a:extLst>
          </p:cNvPr>
          <p:cNvSpPr txBox="1">
            <a:spLocks/>
          </p:cNvSpPr>
          <p:nvPr/>
        </p:nvSpPr>
        <p:spPr>
          <a:xfrm>
            <a:off x="672353" y="6486270"/>
            <a:ext cx="1922930" cy="323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Black"/>
              <a:buNone/>
              <a:defRPr sz="36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22469C"/>
              </a:buClr>
              <a:buSzPts val="6000"/>
            </a:pPr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AVID Impact</a:t>
            </a:r>
          </a:p>
        </p:txBody>
      </p:sp>
      <p:pic>
        <p:nvPicPr>
          <p:cNvPr id="11" name="Picture 10" descr="A black and white logo with a person with their arms raised&#10;&#10;AI-generated content may be incorrect.">
            <a:extLst>
              <a:ext uri="{FF2B5EF4-FFF2-40B4-BE49-F238E27FC236}">
                <a16:creationId xmlns:a16="http://schemas.microsoft.com/office/drawing/2014/main" id="{7E5A89F3-FA12-C2AF-18D2-EC855C34A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864" y="6404532"/>
            <a:ext cx="432236" cy="43223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women sitting at desks&#10;&#10;AI-generated content may be incorrect.">
            <a:extLst>
              <a:ext uri="{FF2B5EF4-FFF2-40B4-BE49-F238E27FC236}">
                <a16:creationId xmlns:a16="http://schemas.microsoft.com/office/drawing/2014/main" id="{00D4ACCF-0847-5F14-6EDF-0DEF65882E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r="10006"/>
          <a:stretch/>
        </p:blipFill>
        <p:spPr>
          <a:xfrm>
            <a:off x="6096001" y="486818"/>
            <a:ext cx="6096000" cy="4515831"/>
          </a:xfrm>
          <a:prstGeom prst="rect">
            <a:avLst/>
          </a:prstGeom>
        </p:spPr>
      </p:pic>
      <p:pic>
        <p:nvPicPr>
          <p:cNvPr id="13" name="Picture 12" descr="A yellow rectangular object with black edges&#10;&#10;AI-generated content may be incorrect.">
            <a:extLst>
              <a:ext uri="{FF2B5EF4-FFF2-40B4-BE49-F238E27FC236}">
                <a16:creationId xmlns:a16="http://schemas.microsoft.com/office/drawing/2014/main" id="{D1E735F3-1AB0-07BB-2033-33DE7C3A5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896" y="0"/>
            <a:ext cx="670996" cy="1590261"/>
          </a:xfrm>
          <a:prstGeom prst="rect">
            <a:avLst/>
          </a:prstGeom>
        </p:spPr>
      </p:pic>
      <p:pic>
        <p:nvPicPr>
          <p:cNvPr id="10" name="Picture 9" descr="A purple and black circle&#10;&#10;AI-generated content may be incorrect.">
            <a:extLst>
              <a:ext uri="{FF2B5EF4-FFF2-40B4-BE49-F238E27FC236}">
                <a16:creationId xmlns:a16="http://schemas.microsoft.com/office/drawing/2014/main" id="{3D3D45AF-F150-78B5-7FAD-B982126EA4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625597" y="2804779"/>
            <a:ext cx="3856582" cy="3276223"/>
          </a:xfrm>
          <a:prstGeom prst="rect">
            <a:avLst/>
          </a:prstGeom>
        </p:spPr>
      </p:pic>
      <p:sp>
        <p:nvSpPr>
          <p:cNvPr id="130" name="Google Shape;130;g31b2f7eee4d_0_64"/>
          <p:cNvSpPr txBox="1">
            <a:spLocks noGrp="1"/>
          </p:cNvSpPr>
          <p:nvPr>
            <p:ph type="body" idx="1"/>
          </p:nvPr>
        </p:nvSpPr>
        <p:spPr>
          <a:xfrm>
            <a:off x="426983" y="1288082"/>
            <a:ext cx="7479680" cy="502074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indent="-457200">
              <a:lnSpc>
                <a:spcPct val="115000"/>
              </a:lnSpc>
              <a:buClrTx/>
              <a:buSzPct val="100000"/>
            </a:pPr>
            <a:r>
              <a:rPr lang="en-US" sz="2600" b="1" dirty="0">
                <a:solidFill>
                  <a:srgbClr val="213449"/>
                </a:solidFill>
                <a:latin typeface="Montserrat SemiBold" pitchFamily="2" charset="77"/>
                <a:sym typeface="Montserrat Medium"/>
              </a:rPr>
              <a:t>% Applying to 4-Year</a:t>
            </a:r>
            <a:endParaRPr sz="2600" b="1" dirty="0">
              <a:solidFill>
                <a:srgbClr val="213449"/>
              </a:solidFill>
              <a:latin typeface="Montserrat SemiBold" pitchFamily="2" charset="77"/>
              <a:sym typeface="Montserrat Medium"/>
            </a:endParaRPr>
          </a:p>
          <a:p>
            <a:pPr marL="1384300" lvl="1" indent="-457200">
              <a:lnSpc>
                <a:spcPct val="115000"/>
              </a:lnSpc>
              <a:buClrTx/>
              <a:buSzPct val="100000"/>
            </a:pPr>
            <a:r>
              <a:rPr lang="en-US" sz="2200" dirty="0">
                <a:latin typeface="Montserrat Medium" panose="00000600000000000000" pitchFamily="50" charset="0"/>
                <a:sym typeface="Montserrat Medium"/>
              </a:rPr>
              <a:t>AVID Students/Non-AVID Students</a:t>
            </a:r>
            <a:endParaRPr sz="2200" dirty="0">
              <a:latin typeface="Montserrat Medium" panose="00000600000000000000" pitchFamily="50" charset="0"/>
              <a:sym typeface="Montserrat Medium"/>
            </a:endParaRPr>
          </a:p>
          <a:p>
            <a:pPr indent="-457200">
              <a:lnSpc>
                <a:spcPct val="115000"/>
              </a:lnSpc>
              <a:buClrTx/>
              <a:buSzPct val="100000"/>
            </a:pPr>
            <a:r>
              <a:rPr lang="en-US" sz="2600" b="1" dirty="0">
                <a:solidFill>
                  <a:srgbClr val="213449"/>
                </a:solidFill>
                <a:latin typeface="Montserrat SemiBold" pitchFamily="2" charset="77"/>
                <a:sym typeface="Montserrat Medium"/>
              </a:rPr>
              <a:t>% Planning to attend 4-year</a:t>
            </a:r>
            <a:endParaRPr sz="2600" b="1" dirty="0">
              <a:solidFill>
                <a:srgbClr val="213449"/>
              </a:solidFill>
              <a:latin typeface="Montserrat SemiBold" pitchFamily="2" charset="77"/>
              <a:sym typeface="Montserrat Medium"/>
            </a:endParaRPr>
          </a:p>
          <a:p>
            <a:pPr marL="1384300" lvl="1" indent="-457200">
              <a:lnSpc>
                <a:spcPct val="115000"/>
              </a:lnSpc>
              <a:buClrTx/>
              <a:buSzPct val="100000"/>
            </a:pPr>
            <a:r>
              <a:rPr lang="en-US" sz="2200" dirty="0">
                <a:latin typeface="Montserrat Medium" panose="00000600000000000000" pitchFamily="50" charset="0"/>
                <a:sym typeface="Montserrat Medium"/>
              </a:rPr>
              <a:t>AVID Students/Non-AVID Students</a:t>
            </a:r>
            <a:endParaRPr sz="2200" dirty="0">
              <a:latin typeface="Montserrat Medium" panose="00000600000000000000" pitchFamily="50" charset="0"/>
              <a:sym typeface="Montserrat Medium"/>
            </a:endParaRPr>
          </a:p>
          <a:p>
            <a:pPr indent="-457200">
              <a:lnSpc>
                <a:spcPct val="115000"/>
              </a:lnSpc>
              <a:buClrTx/>
              <a:buSzPct val="100000"/>
            </a:pPr>
            <a:r>
              <a:rPr lang="en-US" sz="2600" b="1" dirty="0">
                <a:solidFill>
                  <a:srgbClr val="213449"/>
                </a:solidFill>
                <a:latin typeface="Montserrat SemiBold" pitchFamily="2" charset="77"/>
                <a:sym typeface="Montserrat Medium"/>
              </a:rPr>
              <a:t>% Planning to attend 2-year</a:t>
            </a:r>
            <a:endParaRPr sz="2600" b="1" dirty="0">
              <a:solidFill>
                <a:srgbClr val="213449"/>
              </a:solidFill>
              <a:latin typeface="Montserrat SemiBold" pitchFamily="2" charset="77"/>
              <a:sym typeface="Montserrat Medium"/>
            </a:endParaRPr>
          </a:p>
          <a:p>
            <a:pPr marL="1384300" lvl="1" indent="-457200">
              <a:lnSpc>
                <a:spcPct val="115000"/>
              </a:lnSpc>
              <a:buClrTx/>
              <a:buSzPct val="100000"/>
            </a:pPr>
            <a:r>
              <a:rPr lang="en-US" sz="2200" dirty="0">
                <a:latin typeface="Montserrat Medium" panose="00000600000000000000" pitchFamily="50" charset="0"/>
                <a:sym typeface="Montserrat Medium"/>
              </a:rPr>
              <a:t>AVID Students/Non-AVID Students</a:t>
            </a:r>
            <a:endParaRPr sz="2200" dirty="0">
              <a:latin typeface="Montserrat Medium" panose="00000600000000000000" pitchFamily="50" charset="0"/>
              <a:sym typeface="Montserrat Medium"/>
            </a:endParaRPr>
          </a:p>
          <a:p>
            <a:pPr indent="-457200">
              <a:lnSpc>
                <a:spcPct val="115000"/>
              </a:lnSpc>
              <a:buClrTx/>
              <a:buSzPct val="100000"/>
            </a:pPr>
            <a:r>
              <a:rPr lang="en-US" sz="2600" b="1" dirty="0">
                <a:solidFill>
                  <a:srgbClr val="213449"/>
                </a:solidFill>
                <a:latin typeface="Montserrat SemiBold" pitchFamily="2" charset="77"/>
                <a:sym typeface="Arial"/>
              </a:rPr>
              <a:t>Students graduating with a </a:t>
            </a:r>
            <a:br>
              <a:rPr lang="en-US" sz="2600" b="1" dirty="0">
                <a:solidFill>
                  <a:srgbClr val="213449"/>
                </a:solidFill>
                <a:latin typeface="Montserrat SemiBold" pitchFamily="2" charset="77"/>
                <a:sym typeface="Arial"/>
              </a:rPr>
            </a:br>
            <a:r>
              <a:rPr lang="en-US" sz="2600" b="1" dirty="0">
                <a:solidFill>
                  <a:srgbClr val="213449"/>
                </a:solidFill>
                <a:latin typeface="Montserrat SemiBold" pitchFamily="2" charset="77"/>
                <a:sym typeface="Arial"/>
              </a:rPr>
              <a:t>college degree, certification, or </a:t>
            </a:r>
            <a:br>
              <a:rPr lang="en-US" sz="2600" b="1" dirty="0">
                <a:solidFill>
                  <a:srgbClr val="213449"/>
                </a:solidFill>
                <a:latin typeface="Montserrat SemiBold" pitchFamily="2" charset="77"/>
                <a:sym typeface="Arial"/>
              </a:rPr>
            </a:br>
            <a:r>
              <a:rPr lang="en-US" sz="2600" b="1" dirty="0">
                <a:solidFill>
                  <a:srgbClr val="213449"/>
                </a:solidFill>
                <a:latin typeface="Montserrat SemiBold" pitchFamily="2" charset="77"/>
                <a:sym typeface="Arial"/>
              </a:rPr>
              <a:t>entering military</a:t>
            </a:r>
            <a:endParaRPr sz="2600" b="1" dirty="0">
              <a:solidFill>
                <a:srgbClr val="213449"/>
              </a:solidFill>
              <a:latin typeface="Montserrat SemiBold" pitchFamily="2" charset="77"/>
              <a:sym typeface="Arial"/>
            </a:endParaRPr>
          </a:p>
          <a:p>
            <a:pPr marL="1371600" lvl="1" indent="-457200">
              <a:lnSpc>
                <a:spcPct val="115000"/>
              </a:lnSpc>
              <a:buClrTx/>
              <a:buSzPct val="100000"/>
            </a:pPr>
            <a:r>
              <a:rPr lang="en-US" sz="2000" dirty="0">
                <a:latin typeface="Montserrat Medium" panose="00000600000000000000" pitchFamily="50" charset="0"/>
                <a:sym typeface="Arial"/>
              </a:rPr>
              <a:t>AVID Students/Non-AVID Students </a:t>
            </a:r>
            <a:endParaRPr sz="2000" dirty="0">
              <a:latin typeface="Montserrat Medium" panose="00000600000000000000" pitchFamily="50" charset="0"/>
              <a:sym typeface="Montserrat Medium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2D2BEEE-0A75-F40F-9820-9E64C4723217}"/>
              </a:ext>
            </a:extLst>
          </p:cNvPr>
          <p:cNvSpPr/>
          <p:nvPr/>
        </p:nvSpPr>
        <p:spPr>
          <a:xfrm>
            <a:off x="-130081" y="155730"/>
            <a:ext cx="11792691" cy="974036"/>
          </a:xfrm>
          <a:prstGeom prst="roundRect">
            <a:avLst/>
          </a:prstGeom>
          <a:solidFill>
            <a:srgbClr val="037B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Google Shape;49;p3">
            <a:extLst>
              <a:ext uri="{FF2B5EF4-FFF2-40B4-BE49-F238E27FC236}">
                <a16:creationId xmlns:a16="http://schemas.microsoft.com/office/drawing/2014/main" id="{4F5D6F6C-76B3-36EB-416E-CB44A5767ECE}"/>
              </a:ext>
            </a:extLst>
          </p:cNvPr>
          <p:cNvSpPr txBox="1">
            <a:spLocks/>
          </p:cNvSpPr>
          <p:nvPr/>
        </p:nvSpPr>
        <p:spPr>
          <a:xfrm>
            <a:off x="295526" y="302034"/>
            <a:ext cx="11367085" cy="765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Black"/>
              <a:buNone/>
              <a:defRPr sz="36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24489A"/>
              </a:buClr>
              <a:buSzPts val="3600"/>
            </a:pPr>
            <a:r>
              <a:rPr lang="en-US" dirty="0">
                <a:solidFill>
                  <a:srgbClr val="FFFF00"/>
                </a:solidFill>
                <a:latin typeface="Montserrat ExtraBold" panose="00000900000000000000" pitchFamily="50" charset="0"/>
              </a:rPr>
              <a:t>Cultivating a College &amp; Career Readiness Culture</a:t>
            </a:r>
          </a:p>
        </p:txBody>
      </p:sp>
      <p:sp>
        <p:nvSpPr>
          <p:cNvPr id="4" name="Google Shape;24;p1">
            <a:extLst>
              <a:ext uri="{FF2B5EF4-FFF2-40B4-BE49-F238E27FC236}">
                <a16:creationId xmlns:a16="http://schemas.microsoft.com/office/drawing/2014/main" id="{E91D48DC-8415-F790-092E-CFF7322BBD9A}"/>
              </a:ext>
            </a:extLst>
          </p:cNvPr>
          <p:cNvSpPr/>
          <p:nvPr/>
        </p:nvSpPr>
        <p:spPr>
          <a:xfrm>
            <a:off x="0" y="6371181"/>
            <a:ext cx="12191998" cy="486819"/>
          </a:xfrm>
          <a:prstGeom prst="rect">
            <a:avLst/>
          </a:prstGeom>
          <a:solidFill>
            <a:srgbClr val="213449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" name="Google Shape;27;p1">
            <a:extLst>
              <a:ext uri="{FF2B5EF4-FFF2-40B4-BE49-F238E27FC236}">
                <a16:creationId xmlns:a16="http://schemas.microsoft.com/office/drawing/2014/main" id="{848E5613-81F9-2D4E-8871-D22397160B22}"/>
              </a:ext>
            </a:extLst>
          </p:cNvPr>
          <p:cNvSpPr txBox="1">
            <a:spLocks/>
          </p:cNvSpPr>
          <p:nvPr/>
        </p:nvSpPr>
        <p:spPr>
          <a:xfrm>
            <a:off x="672353" y="6486270"/>
            <a:ext cx="1922930" cy="323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Black"/>
              <a:buNone/>
              <a:defRPr sz="36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22469C"/>
              </a:buClr>
              <a:buSzPts val="6000"/>
            </a:pPr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AVID Impact</a:t>
            </a:r>
          </a:p>
        </p:txBody>
      </p:sp>
      <p:pic>
        <p:nvPicPr>
          <p:cNvPr id="6" name="Picture 5" descr="A black and white logo with a person with their arms raised&#10;&#10;AI-generated content may be incorrect.">
            <a:extLst>
              <a:ext uri="{FF2B5EF4-FFF2-40B4-BE49-F238E27FC236}">
                <a16:creationId xmlns:a16="http://schemas.microsoft.com/office/drawing/2014/main" id="{6CFBAF64-693A-0A28-7B5A-6FD7462B09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864" y="6404532"/>
            <a:ext cx="432236" cy="432236"/>
          </a:xfrm>
          <a:prstGeom prst="rect">
            <a:avLst/>
          </a:prstGeom>
        </p:spPr>
      </p:pic>
      <p:pic>
        <p:nvPicPr>
          <p:cNvPr id="12" name="Picture 11" descr="A person sitting at a table with a person in glasses&#10;&#10;AI-generated content may be incorrect.">
            <a:extLst>
              <a:ext uri="{FF2B5EF4-FFF2-40B4-BE49-F238E27FC236}">
                <a16:creationId xmlns:a16="http://schemas.microsoft.com/office/drawing/2014/main" id="{B3353637-361C-7790-9E00-482FD43A623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1" r="20040" b="12966"/>
          <a:stretch/>
        </p:blipFill>
        <p:spPr>
          <a:xfrm>
            <a:off x="6472519" y="2023778"/>
            <a:ext cx="5719480" cy="434740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B99"/>
        </a:solidFill>
        <a:effectLst/>
      </p:bgPr>
    </p:bg>
    <p:spTree>
      <p:nvGrpSpPr>
        <p:cNvPr id="1" name="Shape 22">
          <a:extLst>
            <a:ext uri="{FF2B5EF4-FFF2-40B4-BE49-F238E27FC236}">
              <a16:creationId xmlns:a16="http://schemas.microsoft.com/office/drawing/2014/main" id="{A40BF656-9AC1-77FD-6BBC-791586DE3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ECA7EC-31B4-0CF8-D01C-14725F973C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rcRect l="265" t="33161" r="37785" b="27521"/>
          <a:stretch/>
        </p:blipFill>
        <p:spPr>
          <a:xfrm>
            <a:off x="1" y="-1"/>
            <a:ext cx="12191998" cy="5145853"/>
          </a:xfrm>
          <a:prstGeom prst="rect">
            <a:avLst/>
          </a:prstGeom>
        </p:spPr>
      </p:pic>
      <p:sp>
        <p:nvSpPr>
          <p:cNvPr id="24" name="Google Shape;24;p1">
            <a:extLst>
              <a:ext uri="{FF2B5EF4-FFF2-40B4-BE49-F238E27FC236}">
                <a16:creationId xmlns:a16="http://schemas.microsoft.com/office/drawing/2014/main" id="{68A90372-347B-5984-E254-366B546B909B}"/>
              </a:ext>
            </a:extLst>
          </p:cNvPr>
          <p:cNvSpPr/>
          <p:nvPr/>
        </p:nvSpPr>
        <p:spPr>
          <a:xfrm>
            <a:off x="-1" y="4826643"/>
            <a:ext cx="12192000" cy="2031357"/>
          </a:xfrm>
          <a:prstGeom prst="rect">
            <a:avLst/>
          </a:prstGeom>
          <a:solidFill>
            <a:srgbClr val="213449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5" name="Google Shape;25;p1">
            <a:extLst>
              <a:ext uri="{FF2B5EF4-FFF2-40B4-BE49-F238E27FC236}">
                <a16:creationId xmlns:a16="http://schemas.microsoft.com/office/drawing/2014/main" id="{93EF817B-E789-46A0-5FA4-1EADA69D7098}"/>
              </a:ext>
            </a:extLst>
          </p:cNvPr>
          <p:cNvSpPr txBox="1"/>
          <p:nvPr/>
        </p:nvSpPr>
        <p:spPr>
          <a:xfrm>
            <a:off x="447554" y="5153247"/>
            <a:ext cx="6440720" cy="948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Contact Information: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C7E1F8"/>
                </a:solidFill>
                <a:latin typeface="Montserrat" panose="00000500000000000000" pitchFamily="50" charset="0"/>
                <a:ea typeface="Proxima Nova"/>
                <a:cs typeface="Proxima Nova"/>
                <a:sym typeface="Proxima Nova"/>
              </a:rPr>
              <a:t>Email address</a:t>
            </a:r>
            <a:endParaRPr sz="1600" b="0" i="0" u="none" strike="noStrike" cap="none" dirty="0">
              <a:solidFill>
                <a:srgbClr val="000000"/>
              </a:solidFill>
              <a:latin typeface="Montserrat" panose="00000500000000000000" pitchFamily="50" charset="0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C7E1F8"/>
                </a:solidFill>
                <a:latin typeface="Montserrat" panose="00000500000000000000" pitchFamily="50" charset="0"/>
                <a:ea typeface="Proxima Nova"/>
                <a:cs typeface="Proxima Nova"/>
                <a:sym typeface="Proxima Nova"/>
              </a:rPr>
              <a:t>Mobile: (xxx) xxx-</a:t>
            </a:r>
            <a:r>
              <a:rPr lang="en-US" sz="1600" b="0" i="0" u="none" strike="noStrike" cap="none" dirty="0" err="1">
                <a:solidFill>
                  <a:srgbClr val="C7E1F8"/>
                </a:solidFill>
                <a:latin typeface="Montserrat" panose="00000500000000000000" pitchFamily="50" charset="0"/>
                <a:ea typeface="Proxima Nova"/>
                <a:cs typeface="Proxima Nova"/>
                <a:sym typeface="Proxima Nova"/>
              </a:rPr>
              <a:t>xxxx</a:t>
            </a:r>
            <a:endParaRPr sz="1600" b="0" i="0" u="none" strike="noStrike" cap="none" dirty="0">
              <a:solidFill>
                <a:srgbClr val="C7E1F8"/>
              </a:solidFill>
              <a:latin typeface="Montserrat" panose="00000500000000000000" pitchFamily="50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26" name="Google Shape;26;p1">
            <a:extLst>
              <a:ext uri="{FF2B5EF4-FFF2-40B4-BE49-F238E27FC236}">
                <a16:creationId xmlns:a16="http://schemas.microsoft.com/office/drawing/2014/main" id="{36E4313E-3BF0-449F-3BF2-60B004A2F225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477025" y="6248776"/>
            <a:ext cx="4542529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Montserrat" panose="00000500000000000000" pitchFamily="50" charset="0"/>
                <a:ea typeface="Proxima Nova"/>
                <a:cs typeface="Proxima Nova"/>
                <a:sym typeface="Proxima Nova"/>
              </a:rPr>
              <a:t>DATE (fill in your </a:t>
            </a:r>
            <a:r>
              <a:rPr lang="en-US" sz="1800" b="1" dirty="0">
                <a:solidFill>
                  <a:schemeClr val="lt1"/>
                </a:solidFill>
                <a:latin typeface="Montserrat" panose="00000500000000000000" pitchFamily="50" charset="0"/>
                <a:ea typeface="Proxima Nova"/>
                <a:cs typeface="Proxima Nova"/>
                <a:sym typeface="Proxima Nova"/>
              </a:rPr>
              <a:t>presentation</a:t>
            </a:r>
            <a:r>
              <a:rPr lang="en-US" sz="1800" b="1" i="0" u="none" strike="noStrike" cap="none" dirty="0">
                <a:solidFill>
                  <a:schemeClr val="lt1"/>
                </a:solidFill>
                <a:latin typeface="Montserrat" panose="00000500000000000000" pitchFamily="50" charset="0"/>
                <a:ea typeface="Proxima Nova"/>
                <a:cs typeface="Proxima Nova"/>
                <a:sym typeface="Proxima Nova"/>
              </a:rPr>
              <a:t> date)</a:t>
            </a:r>
            <a:endParaRPr sz="1800" b="1" i="0" u="none" strike="noStrike" cap="none" dirty="0">
              <a:solidFill>
                <a:schemeClr val="lt1"/>
              </a:solidFill>
              <a:latin typeface="Montserrat" panose="00000500000000000000" pitchFamily="50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27" name="Google Shape;27;p1">
            <a:extLst>
              <a:ext uri="{FF2B5EF4-FFF2-40B4-BE49-F238E27FC236}">
                <a16:creationId xmlns:a16="http://schemas.microsoft.com/office/drawing/2014/main" id="{7A00B3B3-83BF-4715-C997-458963B80F0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47554" y="1990163"/>
            <a:ext cx="9144000" cy="1467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69C"/>
              </a:buClr>
              <a:buSzPts val="6000"/>
              <a:buFont typeface="Montserrat Black"/>
              <a:buNone/>
            </a:pPr>
            <a:r>
              <a:rPr lang="en-US" sz="7200" b="1" dirty="0">
                <a:solidFill>
                  <a:schemeClr val="bg1"/>
                </a:solidFill>
                <a:latin typeface="Montserrat ExtraBold" pitchFamily="2" charset="77"/>
              </a:rPr>
              <a:t>THANK YOU!</a:t>
            </a:r>
            <a:endParaRPr sz="7200" b="1" dirty="0">
              <a:solidFill>
                <a:schemeClr val="bg1"/>
              </a:solidFill>
              <a:latin typeface="Montserrat ExtraBold" pitchFamily="2" charset="77"/>
            </a:endParaRPr>
          </a:p>
        </p:txBody>
      </p:sp>
      <p:pic>
        <p:nvPicPr>
          <p:cNvPr id="20" name="Picture 19" descr="A yellow circle with black background&#10;&#10;AI-generated content may be incorrect.">
            <a:extLst>
              <a:ext uri="{FF2B5EF4-FFF2-40B4-BE49-F238E27FC236}">
                <a16:creationId xmlns:a16="http://schemas.microsoft.com/office/drawing/2014/main" id="{F90A8C8E-49D6-1FEE-F057-B3C5923C97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1534" r="17795" b="27619"/>
          <a:stretch/>
        </p:blipFill>
        <p:spPr>
          <a:xfrm>
            <a:off x="6679095" y="1888636"/>
            <a:ext cx="5512905" cy="4956874"/>
          </a:xfrm>
          <a:prstGeom prst="rect">
            <a:avLst/>
          </a:prstGeom>
        </p:spPr>
      </p:pic>
      <p:pic>
        <p:nvPicPr>
          <p:cNvPr id="9" name="Picture 8" descr="A person holding a piece of paper&#10;&#10;AI-generated content may be incorrect.">
            <a:extLst>
              <a:ext uri="{FF2B5EF4-FFF2-40B4-BE49-F238E27FC236}">
                <a16:creationId xmlns:a16="http://schemas.microsoft.com/office/drawing/2014/main" id="{C3387985-2DDA-198F-7215-52C91217A5F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792" b="49585"/>
          <a:stretch/>
        </p:blipFill>
        <p:spPr>
          <a:xfrm>
            <a:off x="8969581" y="1927661"/>
            <a:ext cx="3264947" cy="4936156"/>
          </a:xfrm>
          <a:prstGeom prst="rect">
            <a:avLst/>
          </a:prstGeom>
        </p:spPr>
      </p:pic>
      <p:pic>
        <p:nvPicPr>
          <p:cNvPr id="13" name="Picture 12" descr="A person wearing glasses and a grey jacket&#10;&#10;AI-generated content may be incorrect.">
            <a:extLst>
              <a:ext uri="{FF2B5EF4-FFF2-40B4-BE49-F238E27FC236}">
                <a16:creationId xmlns:a16="http://schemas.microsoft.com/office/drawing/2014/main" id="{69372D98-FE93-1F3E-0C3F-6118C787E5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4988" y="508000"/>
            <a:ext cx="4229100" cy="635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D95FC9-5333-5C5A-1CF2-E06C95AAC5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272" y="681989"/>
            <a:ext cx="5168937" cy="1521819"/>
          </a:xfrm>
          <a:prstGeom prst="rect">
            <a:avLst/>
          </a:prstGeom>
        </p:spPr>
      </p:pic>
      <p:pic>
        <p:nvPicPr>
          <p:cNvPr id="17" name="Picture 16" descr="A child with hands on hips&#10;&#10;AI-generated content may be incorrect.">
            <a:extLst>
              <a:ext uri="{FF2B5EF4-FFF2-40B4-BE49-F238E27FC236}">
                <a16:creationId xmlns:a16="http://schemas.microsoft.com/office/drawing/2014/main" id="{606033F6-50FE-89D3-1EBF-DB26E5AACF3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28125"/>
          <a:stretch/>
        </p:blipFill>
        <p:spPr>
          <a:xfrm>
            <a:off x="7891670" y="2846189"/>
            <a:ext cx="3792528" cy="403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55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yellow rectangular object with black edges&#10;&#10;AI-generated content may be incorrect.">
            <a:extLst>
              <a:ext uri="{FF2B5EF4-FFF2-40B4-BE49-F238E27FC236}">
                <a16:creationId xmlns:a16="http://schemas.microsoft.com/office/drawing/2014/main" id="{2FB1484C-6E06-7ADB-59DA-C0D905791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96" y="0"/>
            <a:ext cx="670996" cy="1590261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806636D-177E-9B7C-D08A-489CC91EBC16}"/>
              </a:ext>
            </a:extLst>
          </p:cNvPr>
          <p:cNvSpPr/>
          <p:nvPr/>
        </p:nvSpPr>
        <p:spPr>
          <a:xfrm>
            <a:off x="-258417" y="142491"/>
            <a:ext cx="7754872" cy="974036"/>
          </a:xfrm>
          <a:prstGeom prst="roundRect">
            <a:avLst/>
          </a:prstGeom>
          <a:solidFill>
            <a:srgbClr val="037B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Google Shape;47;p3"/>
          <p:cNvSpPr/>
          <p:nvPr/>
        </p:nvSpPr>
        <p:spPr>
          <a:xfrm>
            <a:off x="4695546" y="2965221"/>
            <a:ext cx="1625430" cy="1625430"/>
          </a:xfrm>
          <a:prstGeom prst="ellipse">
            <a:avLst/>
          </a:prstGeom>
          <a:solidFill>
            <a:srgbClr val="24489A">
              <a:alpha val="49411"/>
            </a:srgbClr>
          </a:solidFill>
          <a:ln w="38100" cap="flat" cmpd="sng">
            <a:solidFill>
              <a:srgbClr val="24489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5871025" y="2965221"/>
            <a:ext cx="1625430" cy="1625430"/>
          </a:xfrm>
          <a:prstGeom prst="ellipse">
            <a:avLst/>
          </a:prstGeom>
          <a:solidFill>
            <a:srgbClr val="A52671">
              <a:alpha val="49411"/>
            </a:srgbClr>
          </a:solidFill>
          <a:ln w="38100" cap="flat" cmpd="sng">
            <a:solidFill>
              <a:srgbClr val="A5267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9" name="Google Shape;49;p3"/>
          <p:cNvSpPr txBox="1">
            <a:spLocks noGrp="1"/>
          </p:cNvSpPr>
          <p:nvPr>
            <p:ph type="title"/>
          </p:nvPr>
        </p:nvSpPr>
        <p:spPr>
          <a:xfrm>
            <a:off x="295526" y="302034"/>
            <a:ext cx="7101539" cy="765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489A"/>
              </a:buClr>
              <a:buSzPts val="3600"/>
              <a:buFont typeface="Montserrat Black"/>
              <a:buNone/>
            </a:pPr>
            <a:r>
              <a:rPr lang="en-US" dirty="0">
                <a:solidFill>
                  <a:srgbClr val="FFFF00"/>
                </a:solidFill>
                <a:latin typeface="Montserrat ExtraBold" panose="00000900000000000000" pitchFamily="50" charset="0"/>
              </a:rPr>
              <a:t>We share the AVID mission.</a:t>
            </a:r>
            <a:endParaRPr dirty="0">
              <a:solidFill>
                <a:srgbClr val="FFFF00"/>
              </a:solidFill>
              <a:latin typeface="Montserrat ExtraBold" panose="00000900000000000000" pitchFamily="50" charset="0"/>
            </a:endParaRPr>
          </a:p>
        </p:txBody>
      </p:sp>
      <p:sp>
        <p:nvSpPr>
          <p:cNvPr id="50" name="Google Shape;50;p3"/>
          <p:cNvSpPr/>
          <p:nvPr/>
        </p:nvSpPr>
        <p:spPr>
          <a:xfrm>
            <a:off x="1122976" y="1714193"/>
            <a:ext cx="4385286" cy="4203655"/>
          </a:xfrm>
          <a:prstGeom prst="roundRect">
            <a:avLst>
              <a:gd name="adj" fmla="val 3363"/>
            </a:avLst>
          </a:prstGeom>
          <a:solidFill>
            <a:srgbClr val="24489A"/>
          </a:solidFill>
          <a:ln>
            <a:noFill/>
          </a:ln>
          <a:effectLst>
            <a:outerShdw blurRad="50800" dist="302750" dir="2700000" algn="tl" rotWithShape="0">
              <a:prstClr val="black">
                <a:alpha val="15319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1" name="Google Shape;51;p3"/>
          <p:cNvSpPr txBox="1"/>
          <p:nvPr/>
        </p:nvSpPr>
        <p:spPr>
          <a:xfrm>
            <a:off x="1587828" y="2553173"/>
            <a:ext cx="3455700" cy="313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 dirty="0">
                <a:solidFill>
                  <a:schemeClr val="lt1"/>
                </a:solidFill>
                <a:latin typeface="Montserrat Medium" panose="00000600000000000000" pitchFamily="50" charset="0"/>
                <a:ea typeface="Montserrat"/>
                <a:cs typeface="Montserrat"/>
                <a:sym typeface="Montserrat"/>
              </a:rPr>
              <a:t>To close the opportunity gap by preparing all students for college and career readiness and success in a global society.​</a:t>
            </a:r>
            <a:endParaRPr sz="1400" b="0" i="0" u="none" strike="noStrike" cap="none" dirty="0">
              <a:solidFill>
                <a:srgbClr val="000000"/>
              </a:solidFill>
              <a:latin typeface="Montserrat Medium" panose="00000600000000000000" pitchFamily="50" charset="0"/>
              <a:sym typeface="Arial"/>
            </a:endParaRPr>
          </a:p>
        </p:txBody>
      </p:sp>
      <p:sp>
        <p:nvSpPr>
          <p:cNvPr id="52" name="Google Shape;52;p3"/>
          <p:cNvSpPr/>
          <p:nvPr/>
        </p:nvSpPr>
        <p:spPr>
          <a:xfrm>
            <a:off x="6683739" y="1714192"/>
            <a:ext cx="4385286" cy="4203655"/>
          </a:xfrm>
          <a:prstGeom prst="roundRect">
            <a:avLst>
              <a:gd name="adj" fmla="val 3363"/>
            </a:avLst>
          </a:prstGeom>
          <a:solidFill>
            <a:srgbClr val="A52671"/>
          </a:solidFill>
          <a:ln>
            <a:noFill/>
          </a:ln>
          <a:effectLst>
            <a:outerShdw blurRad="50800" dist="303054" dir="8100000" algn="tr" rotWithShape="0">
              <a:prstClr val="black">
                <a:alpha val="14988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3" name="Google Shape;53;p3"/>
          <p:cNvSpPr txBox="1"/>
          <p:nvPr/>
        </p:nvSpPr>
        <p:spPr>
          <a:xfrm>
            <a:off x="7181032" y="2553173"/>
            <a:ext cx="33907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Montserrat Medium" panose="00000600000000000000" pitchFamily="50" charset="0"/>
                <a:ea typeface="Montserrat"/>
                <a:cs typeface="Montserrat"/>
                <a:sym typeface="Montserrat"/>
              </a:rPr>
              <a:t>Change logo above and include your school motto/vision/mission statement here. </a:t>
            </a:r>
            <a:endParaRPr sz="2000" b="0" i="0" u="none" strike="noStrike" cap="none" dirty="0">
              <a:solidFill>
                <a:srgbClr val="000000"/>
              </a:solidFill>
              <a:latin typeface="Montserrat Medium" panose="00000600000000000000" pitchFamily="50" charset="0"/>
              <a:sym typeface="Arial"/>
            </a:endParaRPr>
          </a:p>
        </p:txBody>
      </p:sp>
      <p:sp>
        <p:nvSpPr>
          <p:cNvPr id="54" name="Google Shape;54;p3"/>
          <p:cNvSpPr/>
          <p:nvPr/>
        </p:nvSpPr>
        <p:spPr>
          <a:xfrm>
            <a:off x="1734864" y="1422663"/>
            <a:ext cx="3154796" cy="97713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rgbClr val="24489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5" name="Google Shape;55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97862" y="1612583"/>
            <a:ext cx="1828800" cy="54131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3"/>
          <p:cNvSpPr/>
          <p:nvPr/>
        </p:nvSpPr>
        <p:spPr>
          <a:xfrm>
            <a:off x="7302341" y="1420971"/>
            <a:ext cx="3154796" cy="97713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rgbClr val="A5267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7" name="Google Shape;57;p3" descr="A picture containing text, sig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96222" y="1617268"/>
            <a:ext cx="2560320" cy="5879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9682F21-3E2A-0913-BFB3-09DB8B77819F}"/>
              </a:ext>
            </a:extLst>
          </p:cNvPr>
          <p:cNvGrpSpPr/>
          <p:nvPr/>
        </p:nvGrpSpPr>
        <p:grpSpPr>
          <a:xfrm>
            <a:off x="0" y="6371181"/>
            <a:ext cx="12191998" cy="486819"/>
            <a:chOff x="0" y="6371181"/>
            <a:chExt cx="12191998" cy="486819"/>
          </a:xfrm>
        </p:grpSpPr>
        <p:sp>
          <p:nvSpPr>
            <p:cNvPr id="2" name="Google Shape;24;p1">
              <a:extLst>
                <a:ext uri="{FF2B5EF4-FFF2-40B4-BE49-F238E27FC236}">
                  <a16:creationId xmlns:a16="http://schemas.microsoft.com/office/drawing/2014/main" id="{5B77F671-752B-10E9-592A-A44A9A01CC0C}"/>
                </a:ext>
              </a:extLst>
            </p:cNvPr>
            <p:cNvSpPr/>
            <p:nvPr/>
          </p:nvSpPr>
          <p:spPr>
            <a:xfrm>
              <a:off x="0" y="6371181"/>
              <a:ext cx="12191998" cy="486819"/>
            </a:xfrm>
            <a:prstGeom prst="rect">
              <a:avLst/>
            </a:prstGeom>
            <a:solidFill>
              <a:srgbClr val="213449"/>
            </a:solidFill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" name="Google Shape;27;p1">
              <a:extLst>
                <a:ext uri="{FF2B5EF4-FFF2-40B4-BE49-F238E27FC236}">
                  <a16:creationId xmlns:a16="http://schemas.microsoft.com/office/drawing/2014/main" id="{2C082504-D60B-D5CC-41C5-ACF0B4A6359C}"/>
                </a:ext>
              </a:extLst>
            </p:cNvPr>
            <p:cNvSpPr txBox="1">
              <a:spLocks/>
            </p:cNvSpPr>
            <p:nvPr/>
          </p:nvSpPr>
          <p:spPr>
            <a:xfrm>
              <a:off x="672353" y="6486270"/>
              <a:ext cx="1922930" cy="3236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normAutofit fontScale="92500" lnSpcReduction="100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Black"/>
                <a:buNone/>
                <a:defRPr sz="36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buClr>
                  <a:srgbClr val="22469C"/>
                </a:buClr>
                <a:buSzPts val="6000"/>
              </a:pPr>
              <a:r>
                <a:rPr lang="en-US" sz="2000" b="1" dirty="0">
                  <a:solidFill>
                    <a:schemeClr val="bg1"/>
                  </a:solidFill>
                  <a:latin typeface="Montserrat" pitchFamily="2" charset="77"/>
                </a:rPr>
                <a:t>AVID Impact</a:t>
              </a:r>
            </a:p>
          </p:txBody>
        </p:sp>
        <p:pic>
          <p:nvPicPr>
            <p:cNvPr id="9" name="Picture 8" descr="A black and white logo with a person with their arms raised&#10;&#10;AI-generated content may be incorrect.">
              <a:extLst>
                <a:ext uri="{FF2B5EF4-FFF2-40B4-BE49-F238E27FC236}">
                  <a16:creationId xmlns:a16="http://schemas.microsoft.com/office/drawing/2014/main" id="{3923B10F-2A4A-3C96-CBED-2ECEFE45E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8864" y="6404532"/>
              <a:ext cx="432236" cy="4322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rectangular object with black edges&#10;&#10;AI-generated content may be incorrect.">
            <a:extLst>
              <a:ext uri="{FF2B5EF4-FFF2-40B4-BE49-F238E27FC236}">
                <a16:creationId xmlns:a16="http://schemas.microsoft.com/office/drawing/2014/main" id="{32309F5D-2A96-23CB-1517-1933118AD89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6849076" y="3301274"/>
            <a:ext cx="1558855" cy="4647658"/>
          </a:xfrm>
          <a:prstGeom prst="rect">
            <a:avLst/>
          </a:prstGeom>
        </p:spPr>
      </p:pic>
      <p:pic>
        <p:nvPicPr>
          <p:cNvPr id="12" name="Picture 11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E00B937F-96C9-B31B-393E-1A77105A805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</a:blip>
          <a:srcRect l="2" t="19847" r="1151"/>
          <a:stretch/>
        </p:blipFill>
        <p:spPr>
          <a:xfrm>
            <a:off x="2398661" y="0"/>
            <a:ext cx="8894468" cy="4810540"/>
          </a:xfrm>
          <a:prstGeom prst="rect">
            <a:avLst/>
          </a:prstGeom>
        </p:spPr>
      </p:pic>
      <p:sp>
        <p:nvSpPr>
          <p:cNvPr id="64" name="Google Shape;64;p7"/>
          <p:cNvSpPr txBox="1">
            <a:spLocks noGrp="1"/>
          </p:cNvSpPr>
          <p:nvPr>
            <p:ph type="body" idx="1"/>
          </p:nvPr>
        </p:nvSpPr>
        <p:spPr>
          <a:xfrm>
            <a:off x="503184" y="2294221"/>
            <a:ext cx="5592816" cy="4076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39725" lvl="0" indent="-3397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89A"/>
              </a:buClr>
              <a:buSzPts val="2000"/>
              <a:buFont typeface="Montserrat Black"/>
              <a:buChar char="+"/>
            </a:pPr>
            <a:r>
              <a:rPr lang="en-US" sz="2000" dirty="0">
                <a:solidFill>
                  <a:srgbClr val="21344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Why did we need AVID?</a:t>
            </a:r>
            <a:endParaRPr dirty="0"/>
          </a:p>
          <a:p>
            <a:pPr marL="339725" lvl="0" indent="-33972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4489A"/>
              </a:buClr>
              <a:buSzPts val="2000"/>
              <a:buFont typeface="Montserrat Black"/>
              <a:buChar char="+"/>
            </a:pPr>
            <a:r>
              <a:rPr lang="en-US" sz="2000" dirty="0">
                <a:solidFill>
                  <a:srgbClr val="21344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When did AVID implementation begin in the district and/or at this campus?</a:t>
            </a:r>
            <a:endParaRPr dirty="0"/>
          </a:p>
          <a:p>
            <a:pPr marL="339725" lvl="0" indent="-33972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4489A"/>
              </a:buClr>
              <a:buSzPts val="2000"/>
              <a:buFont typeface="Montserrat Black"/>
              <a:buChar char="+"/>
            </a:pPr>
            <a:r>
              <a:rPr lang="en-US" sz="2000" dirty="0">
                <a:solidFill>
                  <a:srgbClr val="21344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How did implementation begin?</a:t>
            </a:r>
            <a:endParaRPr dirty="0"/>
          </a:p>
          <a:p>
            <a:pPr marL="339725" lvl="0" indent="-33972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4489A"/>
              </a:buClr>
              <a:buSzPts val="2000"/>
              <a:buFont typeface="Montserrat Black"/>
              <a:buChar char="+"/>
            </a:pPr>
            <a:r>
              <a:rPr lang="en-US" sz="2000" dirty="0">
                <a:solidFill>
                  <a:srgbClr val="21344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Who are our students?</a:t>
            </a:r>
            <a:endParaRPr dirty="0"/>
          </a:p>
          <a:p>
            <a:pPr marL="339725" lvl="0" indent="-33972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4489A"/>
              </a:buClr>
              <a:buSzPts val="2000"/>
              <a:buFont typeface="Montserrat Black"/>
              <a:buChar char="+"/>
            </a:pPr>
            <a:r>
              <a:rPr lang="en-US" sz="2000" dirty="0">
                <a:solidFill>
                  <a:srgbClr val="21344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What are we hoping to </a:t>
            </a:r>
            <a:br>
              <a:rPr lang="en-US" sz="2000" dirty="0">
                <a:solidFill>
                  <a:srgbClr val="21344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2000" dirty="0">
                <a:solidFill>
                  <a:srgbClr val="21344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accomplish, and how will </a:t>
            </a:r>
            <a:br>
              <a:rPr lang="en-US" sz="2000" dirty="0">
                <a:solidFill>
                  <a:srgbClr val="21344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2000" dirty="0">
                <a:solidFill>
                  <a:srgbClr val="21344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we know we have </a:t>
            </a:r>
            <a:br>
              <a:rPr lang="en-US" sz="2000" dirty="0">
                <a:solidFill>
                  <a:srgbClr val="21344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2000" dirty="0">
                <a:solidFill>
                  <a:srgbClr val="21344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accomplished it?</a:t>
            </a:r>
            <a:endParaRPr dirty="0"/>
          </a:p>
        </p:txBody>
      </p:sp>
      <p:sp>
        <p:nvSpPr>
          <p:cNvPr id="69" name="Google Shape;69;p7"/>
          <p:cNvSpPr txBox="1"/>
          <p:nvPr/>
        </p:nvSpPr>
        <p:spPr>
          <a:xfrm>
            <a:off x="503183" y="1532421"/>
            <a:ext cx="11185635" cy="42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2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489A"/>
              </a:buClr>
              <a:buSzPct val="100000"/>
              <a:buFont typeface="Montserrat Black"/>
              <a:buNone/>
            </a:pPr>
            <a:r>
              <a:rPr lang="en-US" sz="3600" b="0" i="0" u="none" strike="noStrike" cap="none" dirty="0">
                <a:solidFill>
                  <a:srgbClr val="24489A"/>
                </a:solidFill>
                <a:latin typeface="Montserrat ExtraBold" panose="00000900000000000000" pitchFamily="50" charset="0"/>
                <a:ea typeface="Montserrat Black"/>
                <a:cs typeface="Montserrat Black"/>
                <a:sym typeface="Montserrat Black"/>
              </a:rPr>
              <a:t>Our AVID Story</a:t>
            </a:r>
            <a:endParaRPr sz="1400" b="0" i="0" u="none" strike="noStrike" cap="none" dirty="0">
              <a:solidFill>
                <a:srgbClr val="000000"/>
              </a:solidFill>
              <a:latin typeface="Montserrat ExtraBold" panose="00000900000000000000" pitchFamily="50" charset="0"/>
              <a:sym typeface="Arial"/>
            </a:endParaRPr>
          </a:p>
        </p:txBody>
      </p:sp>
      <p:sp>
        <p:nvSpPr>
          <p:cNvPr id="70" name="Google Shape;70;p7"/>
          <p:cNvSpPr txBox="1"/>
          <p:nvPr/>
        </p:nvSpPr>
        <p:spPr>
          <a:xfrm>
            <a:off x="503175" y="1027551"/>
            <a:ext cx="48015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998F"/>
                </a:solidFill>
                <a:latin typeface="Montserrat Medium" panose="00000600000000000000" pitchFamily="50" charset="0"/>
                <a:ea typeface="Proxima Nova"/>
                <a:cs typeface="Proxima Nova"/>
                <a:sym typeface="Proxima Nova"/>
              </a:rPr>
              <a:t>School/District Background</a:t>
            </a:r>
            <a:endParaRPr sz="2000" b="1" i="0" u="none" strike="noStrike" cap="none" dirty="0">
              <a:solidFill>
                <a:srgbClr val="000000"/>
              </a:solidFill>
              <a:latin typeface="Montserrat Medium" panose="00000600000000000000" pitchFamily="50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3EABF5B-1CC2-DD78-FBDC-F628F4BF56DB}"/>
              </a:ext>
            </a:extLst>
          </p:cNvPr>
          <p:cNvGrpSpPr/>
          <p:nvPr/>
        </p:nvGrpSpPr>
        <p:grpSpPr>
          <a:xfrm>
            <a:off x="0" y="6371181"/>
            <a:ext cx="12191998" cy="486819"/>
            <a:chOff x="0" y="6371181"/>
            <a:chExt cx="12191998" cy="486819"/>
          </a:xfrm>
        </p:grpSpPr>
        <p:sp>
          <p:nvSpPr>
            <p:cNvPr id="5" name="Google Shape;24;p1">
              <a:extLst>
                <a:ext uri="{FF2B5EF4-FFF2-40B4-BE49-F238E27FC236}">
                  <a16:creationId xmlns:a16="http://schemas.microsoft.com/office/drawing/2014/main" id="{16D44E57-FC92-051F-1ED2-8B60FE45BC04}"/>
                </a:ext>
              </a:extLst>
            </p:cNvPr>
            <p:cNvSpPr/>
            <p:nvPr/>
          </p:nvSpPr>
          <p:spPr>
            <a:xfrm>
              <a:off x="0" y="6371181"/>
              <a:ext cx="12191998" cy="486819"/>
            </a:xfrm>
            <a:prstGeom prst="rect">
              <a:avLst/>
            </a:prstGeom>
            <a:solidFill>
              <a:srgbClr val="213449"/>
            </a:solidFill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" name="Google Shape;27;p1">
              <a:extLst>
                <a:ext uri="{FF2B5EF4-FFF2-40B4-BE49-F238E27FC236}">
                  <a16:creationId xmlns:a16="http://schemas.microsoft.com/office/drawing/2014/main" id="{D25E9F96-C226-F057-CDCE-F4BDE3D1E779}"/>
                </a:ext>
              </a:extLst>
            </p:cNvPr>
            <p:cNvSpPr txBox="1">
              <a:spLocks/>
            </p:cNvSpPr>
            <p:nvPr/>
          </p:nvSpPr>
          <p:spPr>
            <a:xfrm>
              <a:off x="672353" y="6486270"/>
              <a:ext cx="1922930" cy="3236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normAutofit fontScale="92500" lnSpcReduction="100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Black"/>
                <a:buNone/>
                <a:defRPr sz="36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buClr>
                  <a:srgbClr val="22469C"/>
                </a:buClr>
                <a:buSzPts val="6000"/>
              </a:pPr>
              <a:r>
                <a:rPr lang="en-US" sz="2000" b="1" dirty="0">
                  <a:solidFill>
                    <a:schemeClr val="bg1"/>
                  </a:solidFill>
                  <a:latin typeface="Montserrat" pitchFamily="2" charset="77"/>
                </a:rPr>
                <a:t>AVID Impact</a:t>
              </a:r>
            </a:p>
          </p:txBody>
        </p:sp>
        <p:pic>
          <p:nvPicPr>
            <p:cNvPr id="7" name="Picture 6" descr="A black and white logo with a person with their arms raised&#10;&#10;AI-generated content may be incorrect.">
              <a:extLst>
                <a:ext uri="{FF2B5EF4-FFF2-40B4-BE49-F238E27FC236}">
                  <a16:creationId xmlns:a16="http://schemas.microsoft.com/office/drawing/2014/main" id="{5E55C7F0-4EE1-97D5-A26C-391A3A892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8864" y="6404532"/>
              <a:ext cx="432236" cy="432236"/>
            </a:xfrm>
            <a:prstGeom prst="rect">
              <a:avLst/>
            </a:prstGeom>
          </p:spPr>
        </p:pic>
      </p:grpSp>
      <p:pic>
        <p:nvPicPr>
          <p:cNvPr id="9" name="Picture 8" descr="A blue and black rectangle&#10;&#10;AI-generated content may be incorrect.">
            <a:extLst>
              <a:ext uri="{FF2B5EF4-FFF2-40B4-BE49-F238E27FC236}">
                <a16:creationId xmlns:a16="http://schemas.microsoft.com/office/drawing/2014/main" id="{4642A99C-D648-AAEA-3785-E87C251157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4635" y="722023"/>
            <a:ext cx="3287363" cy="5649158"/>
          </a:xfrm>
          <a:prstGeom prst="rect">
            <a:avLst/>
          </a:prstGeom>
        </p:spPr>
      </p:pic>
      <p:pic>
        <p:nvPicPr>
          <p:cNvPr id="11" name="Picture 10" descr="A group of people in graduation gowns and caps&#10;&#10;AI-generated content may be incorrect.">
            <a:extLst>
              <a:ext uri="{FF2B5EF4-FFF2-40B4-BE49-F238E27FC236}">
                <a16:creationId xmlns:a16="http://schemas.microsoft.com/office/drawing/2014/main" id="{3D54A53D-2A4F-1765-56BF-8EBD14E9280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5493"/>
          <a:stretch/>
        </p:blipFill>
        <p:spPr>
          <a:xfrm>
            <a:off x="6095999" y="1291181"/>
            <a:ext cx="6096001" cy="5080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09FE4F5-5BD4-E352-2C7C-C2019F487C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rcRect l="997" t="26250"/>
          <a:stretch/>
        </p:blipFill>
        <p:spPr>
          <a:xfrm>
            <a:off x="7396374" y="0"/>
            <a:ext cx="4772771" cy="53330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55A0DE-00DF-6A46-0C70-933A90CDB1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2056895" y="-1394989"/>
            <a:ext cx="5725949" cy="9839739"/>
          </a:xfrm>
          <a:prstGeom prst="rect">
            <a:avLst/>
          </a:prstGeom>
          <a:effectLst/>
        </p:spPr>
      </p:pic>
      <p:sp>
        <p:nvSpPr>
          <p:cNvPr id="6" name="Google Shape;77;p22">
            <a:extLst>
              <a:ext uri="{FF2B5EF4-FFF2-40B4-BE49-F238E27FC236}">
                <a16:creationId xmlns:a16="http://schemas.microsoft.com/office/drawing/2014/main" id="{4FFEC2E8-3BBD-B54F-03CF-A88833FE9B01}"/>
              </a:ext>
            </a:extLst>
          </p:cNvPr>
          <p:cNvSpPr/>
          <p:nvPr/>
        </p:nvSpPr>
        <p:spPr>
          <a:xfrm flipH="1">
            <a:off x="740652" y="2380851"/>
            <a:ext cx="4772771" cy="3305615"/>
          </a:xfrm>
          <a:prstGeom prst="roundRect">
            <a:avLst>
              <a:gd name="adj" fmla="val 3678"/>
            </a:avLst>
          </a:prstGeom>
          <a:solidFill>
            <a:schemeClr val="bg1"/>
          </a:solidFill>
          <a:ln w="5715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279711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7" name="Google Shape;77;p22"/>
          <p:cNvSpPr/>
          <p:nvPr/>
        </p:nvSpPr>
        <p:spPr>
          <a:xfrm flipH="1">
            <a:off x="6547894" y="2380851"/>
            <a:ext cx="4772771" cy="3305615"/>
          </a:xfrm>
          <a:prstGeom prst="roundRect">
            <a:avLst>
              <a:gd name="adj" fmla="val 3678"/>
            </a:avLst>
          </a:prstGeom>
          <a:solidFill>
            <a:schemeClr val="bg1"/>
          </a:solidFill>
          <a:ln w="5715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279711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0" name="Google Shape;80;p22"/>
          <p:cNvSpPr txBox="1"/>
          <p:nvPr/>
        </p:nvSpPr>
        <p:spPr>
          <a:xfrm>
            <a:off x="928559" y="2699680"/>
            <a:ext cx="4474200" cy="2631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u="none" strike="noStrike" cap="none" dirty="0">
                <a:solidFill>
                  <a:srgbClr val="213449"/>
                </a:solidFill>
                <a:latin typeface="Montserrat SemiBold" pitchFamily="2" charset="77"/>
                <a:ea typeface="Montserrat SemiBold"/>
                <a:cs typeface="Montserrat SemiBold"/>
                <a:sym typeface="Montserrat SemiBold"/>
              </a:rPr>
              <a:t>Examples:</a:t>
            </a:r>
            <a:endParaRPr sz="2800" b="1" u="none" strike="noStrike" cap="none" dirty="0">
              <a:solidFill>
                <a:srgbClr val="213449"/>
              </a:solidFill>
              <a:latin typeface="Montserrat SemiBold" pitchFamily="2" charset="77"/>
              <a:ea typeface="Montserrat SemiBold"/>
              <a:cs typeface="Montserrat SemiBold"/>
              <a:sym typeface="Montserrat SemiBold"/>
            </a:endParaRPr>
          </a:p>
          <a:p>
            <a:pPr marL="457200" marR="0" lvl="0" indent="-406400" algn="l" rtl="0">
              <a:spcBef>
                <a:spcPts val="0"/>
              </a:spcBef>
              <a:spcAft>
                <a:spcPts val="600"/>
              </a:spcAft>
              <a:buClr>
                <a:srgbClr val="22469C"/>
              </a:buClr>
              <a:buSzPct val="80000"/>
              <a:buFont typeface="Montserrat SemiBold"/>
              <a:buChar char="●"/>
            </a:pPr>
            <a:r>
              <a:rPr lang="en-US" sz="2800" b="0" i="0" u="none" strike="noStrike" cap="none" dirty="0">
                <a:solidFill>
                  <a:srgbClr val="22469C"/>
                </a:solidFill>
                <a:latin typeface="Montserrat Medium" panose="00000600000000000000" pitchFamily="50" charset="0"/>
                <a:ea typeface="Montserrat SemiBold"/>
                <a:cs typeface="Montserrat SemiBold"/>
                <a:sym typeface="Montserrat SemiBold"/>
              </a:rPr>
              <a:t>Senior Data</a:t>
            </a:r>
            <a:endParaRPr sz="2800" b="0" i="0" u="none" strike="noStrike" cap="none" dirty="0">
              <a:solidFill>
                <a:srgbClr val="22469C"/>
              </a:solidFill>
              <a:latin typeface="Montserrat Medium" panose="00000600000000000000" pitchFamily="50" charset="0"/>
              <a:ea typeface="Montserrat SemiBold"/>
              <a:cs typeface="Montserrat SemiBold"/>
              <a:sym typeface="Montserrat SemiBold"/>
            </a:endParaRPr>
          </a:p>
          <a:p>
            <a:pPr marL="457200" marR="0" lvl="0" indent="-406400" algn="l" rtl="0">
              <a:spcBef>
                <a:spcPts val="0"/>
              </a:spcBef>
              <a:spcAft>
                <a:spcPts val="600"/>
              </a:spcAft>
              <a:buClr>
                <a:srgbClr val="22469C"/>
              </a:buClr>
              <a:buSzPct val="80000"/>
              <a:buFont typeface="Montserrat SemiBold"/>
              <a:buChar char="●"/>
            </a:pPr>
            <a:r>
              <a:rPr lang="en-US" sz="2800" b="0" i="0" u="none" strike="noStrike" cap="none" dirty="0">
                <a:solidFill>
                  <a:srgbClr val="22469C"/>
                </a:solidFill>
                <a:latin typeface="Montserrat Medium" panose="00000600000000000000" pitchFamily="50" charset="0"/>
                <a:ea typeface="Montserrat SemiBold"/>
                <a:cs typeface="Montserrat SemiBold"/>
                <a:sym typeface="Montserrat SemiBold"/>
              </a:rPr>
              <a:t>A–G Eligibility</a:t>
            </a:r>
            <a:r>
              <a:rPr lang="en-US" sz="2500" b="0" i="0" u="none" strike="noStrike" cap="none" dirty="0">
                <a:solidFill>
                  <a:srgbClr val="22469C"/>
                </a:solidFill>
                <a:latin typeface="Montserrat Medium" panose="00000600000000000000" pitchFamily="50" charset="0"/>
                <a:ea typeface="Montserrat SemiBold"/>
                <a:cs typeface="Montserrat SemiBold"/>
                <a:sym typeface="Montserrat SemiBold"/>
              </a:rPr>
              <a:t> (California-specific)</a:t>
            </a:r>
            <a:endParaRPr sz="2500" b="0" i="0" u="none" strike="noStrike" cap="none" dirty="0">
              <a:solidFill>
                <a:srgbClr val="22469C"/>
              </a:solidFill>
              <a:latin typeface="Montserrat Medium" panose="00000600000000000000" pitchFamily="50" charset="0"/>
              <a:ea typeface="Montserrat SemiBold"/>
              <a:cs typeface="Montserrat SemiBold"/>
              <a:sym typeface="Montserrat SemiBold"/>
            </a:endParaRPr>
          </a:p>
          <a:p>
            <a:pPr marL="457200" marR="0" lvl="0" indent="-400050" algn="l" rtl="0">
              <a:spcBef>
                <a:spcPts val="0"/>
              </a:spcBef>
              <a:spcAft>
                <a:spcPts val="600"/>
              </a:spcAft>
              <a:buClr>
                <a:srgbClr val="22469C"/>
              </a:buClr>
              <a:buSzPct val="80000"/>
              <a:buFont typeface="Montserrat SemiBold"/>
              <a:buChar char="●"/>
            </a:pPr>
            <a:r>
              <a:rPr lang="en-US" sz="2700" b="0" i="0" u="none" strike="noStrike" cap="none" dirty="0">
                <a:solidFill>
                  <a:srgbClr val="22469C"/>
                </a:solidFill>
                <a:latin typeface="Montserrat Medium" panose="00000600000000000000" pitchFamily="50" charset="0"/>
                <a:ea typeface="Montserrat SemiBold"/>
                <a:cs typeface="Montserrat SemiBold"/>
                <a:sym typeface="Montserrat SemiBold"/>
              </a:rPr>
              <a:t>Attendance</a:t>
            </a:r>
            <a:endParaRPr sz="2700" b="0" i="0" u="none" strike="noStrike" cap="none" dirty="0">
              <a:solidFill>
                <a:srgbClr val="22469C"/>
              </a:solidFill>
              <a:latin typeface="Montserrat Medium" panose="00000600000000000000" pitchFamily="50" charset="0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1" name="Google Shape;81;p22"/>
          <p:cNvSpPr txBox="1"/>
          <p:nvPr/>
        </p:nvSpPr>
        <p:spPr>
          <a:xfrm>
            <a:off x="6686030" y="2685625"/>
            <a:ext cx="4526400" cy="261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u="none" strike="noStrike" cap="none" dirty="0">
                <a:solidFill>
                  <a:srgbClr val="213449"/>
                </a:solidFill>
                <a:latin typeface="Montserrat SemiBold" pitchFamily="2" charset="77"/>
                <a:ea typeface="Montserrat SemiBold"/>
                <a:cs typeface="Montserrat SemiBold"/>
                <a:sym typeface="Montserrat SemiBold"/>
              </a:rPr>
              <a:t>Examples:</a:t>
            </a:r>
            <a:endParaRPr sz="2800" b="1" u="none" strike="noStrike" cap="none" dirty="0">
              <a:solidFill>
                <a:srgbClr val="213449"/>
              </a:solidFill>
              <a:latin typeface="Montserrat SemiBold" pitchFamily="2" charset="77"/>
              <a:ea typeface="Montserrat SemiBold"/>
              <a:cs typeface="Montserrat SemiBold"/>
              <a:sym typeface="Montserrat SemiBold"/>
            </a:endParaRPr>
          </a:p>
          <a:p>
            <a:pPr marL="457200" marR="0" lvl="0" indent="-406400" algn="l" rtl="0">
              <a:spcBef>
                <a:spcPts val="0"/>
              </a:spcBef>
              <a:spcAft>
                <a:spcPts val="600"/>
              </a:spcAft>
              <a:buClr>
                <a:srgbClr val="24489A"/>
              </a:buClr>
              <a:buSzPct val="80000"/>
              <a:buFont typeface="Montserrat SemiBold"/>
              <a:buChar char="●"/>
            </a:pPr>
            <a:r>
              <a:rPr lang="en-US" sz="2800" b="0" i="0" u="none" strike="noStrike" cap="none" dirty="0">
                <a:solidFill>
                  <a:srgbClr val="24489A"/>
                </a:solidFill>
                <a:latin typeface="Montserrat Medium" panose="00000600000000000000" pitchFamily="50" charset="0"/>
                <a:ea typeface="Montserrat SemiBold"/>
                <a:cs typeface="Montserrat SemiBold"/>
                <a:sym typeface="Montserrat SemiBold"/>
              </a:rPr>
              <a:t>Survey Data</a:t>
            </a:r>
            <a:endParaRPr sz="2800" b="0" i="0" u="none" strike="noStrike" cap="none" dirty="0">
              <a:solidFill>
                <a:srgbClr val="24489A"/>
              </a:solidFill>
              <a:latin typeface="Montserrat Medium" panose="00000600000000000000" pitchFamily="50" charset="0"/>
              <a:ea typeface="Montserrat SemiBold"/>
              <a:cs typeface="Montserrat SemiBold"/>
              <a:sym typeface="Montserrat SemiBold"/>
            </a:endParaRPr>
          </a:p>
          <a:p>
            <a:pPr marL="457200" marR="0" lvl="0" indent="-374650" algn="l" rtl="0">
              <a:spcBef>
                <a:spcPts val="0"/>
              </a:spcBef>
              <a:spcAft>
                <a:spcPts val="600"/>
              </a:spcAft>
              <a:buClr>
                <a:srgbClr val="24489A"/>
              </a:buClr>
              <a:buSzPct val="80000"/>
              <a:buFont typeface="Montserrat SemiBold"/>
              <a:buChar char="●"/>
            </a:pPr>
            <a:r>
              <a:rPr lang="en-US" sz="2800" b="0" i="0" u="none" strike="noStrike" cap="none" dirty="0">
                <a:solidFill>
                  <a:srgbClr val="24489A"/>
                </a:solidFill>
                <a:latin typeface="Montserrat Medium" panose="00000600000000000000" pitchFamily="50" charset="0"/>
                <a:ea typeface="Montserrat SemiBold"/>
                <a:cs typeface="Montserrat SemiBold"/>
                <a:sym typeface="Montserrat SemiBold"/>
              </a:rPr>
              <a:t>Whatever data used to determine return on investment</a:t>
            </a:r>
            <a:endParaRPr sz="2800" b="0" i="0" u="none" strike="noStrike" cap="none" dirty="0">
              <a:solidFill>
                <a:srgbClr val="24489A"/>
              </a:solidFill>
              <a:latin typeface="Montserrat Medium" panose="00000600000000000000" pitchFamily="50" charset="0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AF7A6F-746F-9CAF-CE6B-7B7759C4D564}"/>
              </a:ext>
            </a:extLst>
          </p:cNvPr>
          <p:cNvGrpSpPr/>
          <p:nvPr/>
        </p:nvGrpSpPr>
        <p:grpSpPr>
          <a:xfrm>
            <a:off x="0" y="6371181"/>
            <a:ext cx="12191998" cy="486819"/>
            <a:chOff x="0" y="6371181"/>
            <a:chExt cx="12191998" cy="486819"/>
          </a:xfrm>
        </p:grpSpPr>
        <p:sp>
          <p:nvSpPr>
            <p:cNvPr id="3" name="Google Shape;24;p1">
              <a:extLst>
                <a:ext uri="{FF2B5EF4-FFF2-40B4-BE49-F238E27FC236}">
                  <a16:creationId xmlns:a16="http://schemas.microsoft.com/office/drawing/2014/main" id="{F979DA4A-E615-DC43-BB09-3B647D2540A1}"/>
                </a:ext>
              </a:extLst>
            </p:cNvPr>
            <p:cNvSpPr/>
            <p:nvPr/>
          </p:nvSpPr>
          <p:spPr>
            <a:xfrm>
              <a:off x="0" y="6371181"/>
              <a:ext cx="12191998" cy="486819"/>
            </a:xfrm>
            <a:prstGeom prst="rect">
              <a:avLst/>
            </a:prstGeom>
            <a:solidFill>
              <a:srgbClr val="213449"/>
            </a:solidFill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" name="Google Shape;27;p1">
              <a:extLst>
                <a:ext uri="{FF2B5EF4-FFF2-40B4-BE49-F238E27FC236}">
                  <a16:creationId xmlns:a16="http://schemas.microsoft.com/office/drawing/2014/main" id="{21E275B7-75FE-23B0-537C-E45E32172371}"/>
                </a:ext>
              </a:extLst>
            </p:cNvPr>
            <p:cNvSpPr txBox="1">
              <a:spLocks/>
            </p:cNvSpPr>
            <p:nvPr/>
          </p:nvSpPr>
          <p:spPr>
            <a:xfrm>
              <a:off x="672353" y="6486270"/>
              <a:ext cx="1922930" cy="3236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normAutofit fontScale="92500" lnSpcReduction="100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ontserrat Black"/>
                <a:buNone/>
                <a:defRPr sz="36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buClr>
                  <a:srgbClr val="22469C"/>
                </a:buClr>
                <a:buSzPts val="6000"/>
              </a:pPr>
              <a:r>
                <a:rPr lang="en-US" sz="2000" b="1" dirty="0">
                  <a:solidFill>
                    <a:schemeClr val="bg1"/>
                  </a:solidFill>
                  <a:latin typeface="Montserrat" pitchFamily="2" charset="77"/>
                </a:rPr>
                <a:t>AVID Impact</a:t>
              </a:r>
            </a:p>
          </p:txBody>
        </p:sp>
        <p:pic>
          <p:nvPicPr>
            <p:cNvPr id="5" name="Picture 4" descr="A black and white logo with a person with their arms raised&#10;&#10;AI-generated content may be incorrect.">
              <a:extLst>
                <a:ext uri="{FF2B5EF4-FFF2-40B4-BE49-F238E27FC236}">
                  <a16:creationId xmlns:a16="http://schemas.microsoft.com/office/drawing/2014/main" id="{50D7383F-8692-E58A-B94D-20BCB3A1C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8864" y="6404532"/>
              <a:ext cx="432236" cy="432236"/>
            </a:xfrm>
            <a:prstGeom prst="rect">
              <a:avLst/>
            </a:prstGeom>
          </p:spPr>
        </p:pic>
      </p:grp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1A2EDC1-5E03-4BF2-7FEB-EB59F8CCD432}"/>
              </a:ext>
            </a:extLst>
          </p:cNvPr>
          <p:cNvSpPr/>
          <p:nvPr/>
        </p:nvSpPr>
        <p:spPr>
          <a:xfrm>
            <a:off x="-258417" y="142491"/>
            <a:ext cx="4772771" cy="974036"/>
          </a:xfrm>
          <a:prstGeom prst="roundRect">
            <a:avLst/>
          </a:prstGeom>
          <a:solidFill>
            <a:srgbClr val="037B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Google Shape;49;p3">
            <a:extLst>
              <a:ext uri="{FF2B5EF4-FFF2-40B4-BE49-F238E27FC236}">
                <a16:creationId xmlns:a16="http://schemas.microsoft.com/office/drawing/2014/main" id="{88CE3C77-D56D-D8A5-AA43-B49BFF96D8C7}"/>
              </a:ext>
            </a:extLst>
          </p:cNvPr>
          <p:cNvSpPr txBox="1">
            <a:spLocks/>
          </p:cNvSpPr>
          <p:nvPr/>
        </p:nvSpPr>
        <p:spPr>
          <a:xfrm>
            <a:off x="295526" y="302034"/>
            <a:ext cx="7101539" cy="765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Black"/>
              <a:buNone/>
              <a:defRPr sz="36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24489A"/>
              </a:buClr>
              <a:buSzPts val="3600"/>
            </a:pPr>
            <a:r>
              <a:rPr lang="en-US" dirty="0">
                <a:solidFill>
                  <a:srgbClr val="FFFF00"/>
                </a:solidFill>
                <a:latin typeface="Montserrat ExtraBold" panose="00000900000000000000" pitchFamily="50" charset="0"/>
              </a:rPr>
              <a:t>Outcomes/Data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group of people&#10;&#10;AI-generated content may be incorrect.">
            <a:extLst>
              <a:ext uri="{FF2B5EF4-FFF2-40B4-BE49-F238E27FC236}">
                <a16:creationId xmlns:a16="http://schemas.microsoft.com/office/drawing/2014/main" id="{5BE50399-CCBA-42A8-14FE-AE49FF66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6906853" y="-21323"/>
            <a:ext cx="5647764" cy="3765176"/>
          </a:xfrm>
          <a:prstGeom prst="rect">
            <a:avLst/>
          </a:prstGeom>
        </p:spPr>
      </p:pic>
      <p:pic>
        <p:nvPicPr>
          <p:cNvPr id="21" name="Picture 20" descr="A yellow rectangular object with black edges&#10;&#10;AI-generated content may be incorrect.">
            <a:extLst>
              <a:ext uri="{FF2B5EF4-FFF2-40B4-BE49-F238E27FC236}">
                <a16:creationId xmlns:a16="http://schemas.microsoft.com/office/drawing/2014/main" id="{27B0BAD6-A2E7-1627-6C61-4B6736884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896" y="0"/>
            <a:ext cx="670996" cy="1590261"/>
          </a:xfrm>
          <a:prstGeom prst="rect">
            <a:avLst/>
          </a:prstGeom>
        </p:spPr>
      </p:pic>
      <p:sp>
        <p:nvSpPr>
          <p:cNvPr id="88" name="Google Shape;88;g31b2f7eee4d_0_0"/>
          <p:cNvSpPr txBox="1">
            <a:spLocks noGrp="1"/>
          </p:cNvSpPr>
          <p:nvPr>
            <p:ph type="body" idx="1"/>
          </p:nvPr>
        </p:nvSpPr>
        <p:spPr>
          <a:xfrm>
            <a:off x="434982" y="1282056"/>
            <a:ext cx="7101539" cy="47211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b="1" dirty="0">
                <a:solidFill>
                  <a:srgbClr val="213449"/>
                </a:solidFill>
                <a:latin typeface="Montserrat" pitchFamily="2" charset="77"/>
                <a:ea typeface="Montserrat Medium"/>
                <a:cs typeface="Montserrat Medium"/>
                <a:sym typeface="Montserrat Medium"/>
              </a:rPr>
              <a:t>Number of AVID Secondary Schools</a:t>
            </a:r>
          </a:p>
          <a:p>
            <a:pPr marL="812800" indent="-184150">
              <a:lnSpc>
                <a:spcPct val="115000"/>
              </a:lnSpc>
              <a:buClr>
                <a:srgbClr val="24489A"/>
              </a:buClr>
              <a:buSzPct val="100000"/>
            </a:pPr>
            <a:r>
              <a:rPr lang="en-US" sz="2000" dirty="0">
                <a:solidFill>
                  <a:srgbClr val="21344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Number of AVID Elective/Excel sections</a:t>
            </a:r>
          </a:p>
          <a:p>
            <a:pPr marL="812800" lvl="0" indent="-1841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4489A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4489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000" dirty="0">
                <a:solidFill>
                  <a:srgbClr val="21344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Number of secondary students served (AVID Elective and AVID Excel)</a:t>
            </a:r>
          </a:p>
          <a:p>
            <a:pPr marL="812800" lvl="0" indent="-1841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4489A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4489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000" dirty="0">
                <a:solidFill>
                  <a:srgbClr val="21344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% of AVID-trained staff (teachers, counselors, administrators)</a:t>
            </a:r>
            <a:endParaRPr sz="2000" dirty="0">
              <a:solidFill>
                <a:srgbClr val="21344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b="1" dirty="0">
                <a:solidFill>
                  <a:srgbClr val="213449"/>
                </a:solidFill>
                <a:latin typeface="Montserrat" pitchFamily="2" charset="77"/>
                <a:ea typeface="Montserrat Medium"/>
                <a:cs typeface="Montserrat Medium"/>
                <a:sym typeface="Montserrat Medium"/>
              </a:rPr>
              <a:t>Number of AVID Elementary Schools</a:t>
            </a:r>
            <a:endParaRPr sz="2200" b="1" dirty="0">
              <a:solidFill>
                <a:srgbClr val="213449"/>
              </a:solidFill>
              <a:latin typeface="Montserrat" pitchFamily="2" charset="77"/>
              <a:ea typeface="Montserrat Medium"/>
              <a:cs typeface="Montserrat Medium"/>
              <a:sym typeface="Montserrat Medium"/>
            </a:endParaRPr>
          </a:p>
          <a:p>
            <a:pPr marL="812800" lvl="0" indent="-1841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4489A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4489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000" dirty="0">
                <a:solidFill>
                  <a:srgbClr val="21344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Number of elementary students served</a:t>
            </a:r>
            <a:endParaRPr sz="2000" dirty="0">
              <a:solidFill>
                <a:srgbClr val="21344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812800" lvl="0" indent="-1841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4489A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4489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000" dirty="0">
                <a:solidFill>
                  <a:srgbClr val="21344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% of AVID-trained staff (teachers, counselors, administrators)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lang="en-US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1CAA164-2B88-76C2-2BB5-0D08CA2CD7D2}"/>
              </a:ext>
            </a:extLst>
          </p:cNvPr>
          <p:cNvSpPr/>
          <p:nvPr/>
        </p:nvSpPr>
        <p:spPr>
          <a:xfrm>
            <a:off x="-258417" y="142491"/>
            <a:ext cx="5347252" cy="974036"/>
          </a:xfrm>
          <a:prstGeom prst="roundRect">
            <a:avLst/>
          </a:prstGeom>
          <a:solidFill>
            <a:srgbClr val="037B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Google Shape;49;p3">
            <a:extLst>
              <a:ext uri="{FF2B5EF4-FFF2-40B4-BE49-F238E27FC236}">
                <a16:creationId xmlns:a16="http://schemas.microsoft.com/office/drawing/2014/main" id="{6DAA212C-88A2-7B4C-F0D3-014C224F258B}"/>
              </a:ext>
            </a:extLst>
          </p:cNvPr>
          <p:cNvSpPr txBox="1">
            <a:spLocks/>
          </p:cNvSpPr>
          <p:nvPr/>
        </p:nvSpPr>
        <p:spPr>
          <a:xfrm>
            <a:off x="295526" y="302034"/>
            <a:ext cx="5347253" cy="765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Black"/>
              <a:buNone/>
              <a:defRPr sz="36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24489A"/>
              </a:buClr>
              <a:buSzPts val="3600"/>
            </a:pPr>
            <a:r>
              <a:rPr lang="en-US" dirty="0">
                <a:solidFill>
                  <a:srgbClr val="FFFF00"/>
                </a:solidFill>
                <a:latin typeface="Montserrat ExtraBold" panose="00000900000000000000" pitchFamily="50" charset="0"/>
              </a:rPr>
              <a:t>District Snapshot</a:t>
            </a:r>
          </a:p>
        </p:txBody>
      </p:sp>
      <p:sp>
        <p:nvSpPr>
          <p:cNvPr id="7" name="Google Shape;24;p1">
            <a:extLst>
              <a:ext uri="{FF2B5EF4-FFF2-40B4-BE49-F238E27FC236}">
                <a16:creationId xmlns:a16="http://schemas.microsoft.com/office/drawing/2014/main" id="{CE35F0AA-02F5-FA50-0234-2D86D34A3611}"/>
              </a:ext>
            </a:extLst>
          </p:cNvPr>
          <p:cNvSpPr/>
          <p:nvPr/>
        </p:nvSpPr>
        <p:spPr>
          <a:xfrm>
            <a:off x="0" y="6371181"/>
            <a:ext cx="12191998" cy="486819"/>
          </a:xfrm>
          <a:prstGeom prst="rect">
            <a:avLst/>
          </a:prstGeom>
          <a:solidFill>
            <a:srgbClr val="213449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" name="Google Shape;27;p1">
            <a:extLst>
              <a:ext uri="{FF2B5EF4-FFF2-40B4-BE49-F238E27FC236}">
                <a16:creationId xmlns:a16="http://schemas.microsoft.com/office/drawing/2014/main" id="{ABFD7FAD-0D05-7068-5B56-5CFB1FC00843}"/>
              </a:ext>
            </a:extLst>
          </p:cNvPr>
          <p:cNvSpPr txBox="1">
            <a:spLocks/>
          </p:cNvSpPr>
          <p:nvPr/>
        </p:nvSpPr>
        <p:spPr>
          <a:xfrm>
            <a:off x="672353" y="6486270"/>
            <a:ext cx="1922930" cy="323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Black"/>
              <a:buNone/>
              <a:defRPr sz="36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22469C"/>
              </a:buClr>
              <a:buSzPts val="6000"/>
            </a:pPr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AVID Impact</a:t>
            </a:r>
          </a:p>
        </p:txBody>
      </p:sp>
      <p:pic>
        <p:nvPicPr>
          <p:cNvPr id="9" name="Picture 8" descr="A black and white logo with a person with their arms raised&#10;&#10;AI-generated content may be incorrect.">
            <a:extLst>
              <a:ext uri="{FF2B5EF4-FFF2-40B4-BE49-F238E27FC236}">
                <a16:creationId xmlns:a16="http://schemas.microsoft.com/office/drawing/2014/main" id="{AB14C568-B9A3-3413-F5BA-FC893D8E5E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864" y="6404532"/>
            <a:ext cx="432236" cy="432236"/>
          </a:xfrm>
          <a:prstGeom prst="rect">
            <a:avLst/>
          </a:prstGeom>
        </p:spPr>
      </p:pic>
      <p:pic>
        <p:nvPicPr>
          <p:cNvPr id="11" name="Picture 10" descr="A purple and black circle&#10;&#10;AI-generated content may be incorrect.">
            <a:extLst>
              <a:ext uri="{FF2B5EF4-FFF2-40B4-BE49-F238E27FC236}">
                <a16:creationId xmlns:a16="http://schemas.microsoft.com/office/drawing/2014/main" id="{15FD200D-72E2-FDC9-A0F9-26E42C0234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7353300" y="1521354"/>
            <a:ext cx="5232400" cy="4445000"/>
          </a:xfrm>
          <a:prstGeom prst="rect">
            <a:avLst/>
          </a:prstGeom>
        </p:spPr>
      </p:pic>
      <p:pic>
        <p:nvPicPr>
          <p:cNvPr id="13" name="Picture 12" descr="A person with curly hair and a beard&#10;&#10;AI-generated content may be incorrect.">
            <a:extLst>
              <a:ext uri="{FF2B5EF4-FFF2-40B4-BE49-F238E27FC236}">
                <a16:creationId xmlns:a16="http://schemas.microsoft.com/office/drawing/2014/main" id="{CDB95828-22AE-B0B3-D58F-AFF05B4CD9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6521" y="1044937"/>
            <a:ext cx="3348524" cy="5315117"/>
          </a:xfrm>
          <a:prstGeom prst="rect">
            <a:avLst/>
          </a:prstGeom>
        </p:spPr>
      </p:pic>
      <p:pic>
        <p:nvPicPr>
          <p:cNvPr id="17" name="Picture 16" descr="A person in a black sweater&#10;&#10;AI-generated content may be incorrect.">
            <a:extLst>
              <a:ext uri="{FF2B5EF4-FFF2-40B4-BE49-F238E27FC236}">
                <a16:creationId xmlns:a16="http://schemas.microsoft.com/office/drawing/2014/main" id="{48D6A496-1A80-2958-D671-F743F4D72EA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28311" b="26665"/>
          <a:stretch/>
        </p:blipFill>
        <p:spPr>
          <a:xfrm>
            <a:off x="8813687" y="1172131"/>
            <a:ext cx="3378313" cy="518792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yellow rectangular object with black edges&#10;&#10;AI-generated content may be incorrect.">
            <a:extLst>
              <a:ext uri="{FF2B5EF4-FFF2-40B4-BE49-F238E27FC236}">
                <a16:creationId xmlns:a16="http://schemas.microsoft.com/office/drawing/2014/main" id="{A284BE6A-FF86-577C-EF62-200F118B1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96" y="0"/>
            <a:ext cx="670996" cy="1590261"/>
          </a:xfrm>
          <a:prstGeom prst="rect">
            <a:avLst/>
          </a:prstGeom>
        </p:spPr>
      </p:pic>
      <p:pic>
        <p:nvPicPr>
          <p:cNvPr id="7" name="Picture 6" descr="A yellow rectangular object with black edges&#10;&#10;AI-generated content may be incorrect.">
            <a:extLst>
              <a:ext uri="{FF2B5EF4-FFF2-40B4-BE49-F238E27FC236}">
                <a16:creationId xmlns:a16="http://schemas.microsoft.com/office/drawing/2014/main" id="{5A0D09DA-5F86-84F0-6901-02C9A98473B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9098139" y="3301274"/>
            <a:ext cx="1558855" cy="4647658"/>
          </a:xfrm>
          <a:prstGeom prst="rect">
            <a:avLst/>
          </a:prstGeom>
        </p:spPr>
      </p:pic>
      <p:sp>
        <p:nvSpPr>
          <p:cNvPr id="95" name="Google Shape;95;g31b2f7eee4d_0_8"/>
          <p:cNvSpPr txBox="1">
            <a:spLocks noGrp="1"/>
          </p:cNvSpPr>
          <p:nvPr>
            <p:ph type="body" idx="1"/>
          </p:nvPr>
        </p:nvSpPr>
        <p:spPr>
          <a:xfrm>
            <a:off x="434982" y="1340841"/>
            <a:ext cx="9404757" cy="457687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indent="-457200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US" sz="2400" b="1" dirty="0">
                <a:solidFill>
                  <a:srgbClr val="213449"/>
                </a:solidFill>
                <a:latin typeface="Montserrat SemiBold" pitchFamily="2" charset="77"/>
                <a:sym typeface="Montserrat Medium"/>
              </a:rPr>
              <a:t>Number of middle school students enrolled in Honors, Pre-AP® and/or high school credit-bearing courses</a:t>
            </a:r>
          </a:p>
          <a:p>
            <a:pPr lvl="2" indent="-231775">
              <a:lnSpc>
                <a:spcPct val="100000"/>
              </a:lnSpc>
              <a:spcAft>
                <a:spcPts val="1000"/>
              </a:spcAft>
              <a:buSzPct val="100000"/>
            </a:pPr>
            <a:r>
              <a:rPr lang="en-US" dirty="0">
                <a:latin typeface="Montserrat Medium" panose="00000600000000000000" pitchFamily="50" charset="0"/>
                <a:sym typeface="Montserrat Medium"/>
              </a:rPr>
              <a:t>AVID Students/All Students</a:t>
            </a:r>
          </a:p>
          <a:p>
            <a:pPr indent="-457200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US" sz="2400" b="1" dirty="0">
                <a:solidFill>
                  <a:srgbClr val="213449"/>
                </a:solidFill>
                <a:latin typeface="Montserrat SemiBold" pitchFamily="2" charset="77"/>
                <a:sym typeface="Montserrat Medium"/>
              </a:rPr>
              <a:t>Number of high school students enrolled in at least </a:t>
            </a:r>
            <a:br>
              <a:rPr lang="en-US" sz="2400" b="1" dirty="0">
                <a:solidFill>
                  <a:srgbClr val="213449"/>
                </a:solidFill>
                <a:latin typeface="Montserrat SemiBold" pitchFamily="2" charset="77"/>
                <a:sym typeface="Montserrat Medium"/>
              </a:rPr>
            </a:br>
            <a:r>
              <a:rPr lang="en-US" sz="2400" b="1" dirty="0">
                <a:solidFill>
                  <a:srgbClr val="213449"/>
                </a:solidFill>
                <a:latin typeface="Montserrat SemiBold" pitchFamily="2" charset="77"/>
                <a:sym typeface="Montserrat Medium"/>
              </a:rPr>
              <a:t>one AP, IB, AICE, dual enrollment, CTE, or PLTW course</a:t>
            </a:r>
          </a:p>
          <a:p>
            <a:pPr lvl="2" indent="-231775">
              <a:lnSpc>
                <a:spcPct val="100000"/>
              </a:lnSpc>
              <a:spcAft>
                <a:spcPts val="1000"/>
              </a:spcAft>
              <a:buSzPct val="100000"/>
            </a:pPr>
            <a:r>
              <a:rPr lang="en-US" dirty="0">
                <a:latin typeface="Montserrat Medium" panose="00000600000000000000" pitchFamily="50" charset="0"/>
                <a:sym typeface="Montserrat Medium"/>
              </a:rPr>
              <a:t>AVID Students/All Students</a:t>
            </a:r>
          </a:p>
          <a:p>
            <a:pPr indent="-457200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US" sz="2400" b="1" dirty="0">
                <a:solidFill>
                  <a:srgbClr val="213449"/>
                </a:solidFill>
                <a:latin typeface="Montserrat SemiBold" pitchFamily="2" charset="77"/>
                <a:sym typeface="Montserrat Medium"/>
              </a:rPr>
              <a:t>Number of AVID students taking at least one AP, IB, AICE, or PLTW exam</a:t>
            </a:r>
          </a:p>
          <a:p>
            <a:pPr lvl="2" indent="-231775">
              <a:lnSpc>
                <a:spcPct val="100000"/>
              </a:lnSpc>
              <a:spcAft>
                <a:spcPts val="1000"/>
              </a:spcAft>
              <a:buSzPct val="100000"/>
            </a:pPr>
            <a:r>
              <a:rPr lang="en-US" dirty="0">
                <a:latin typeface="Montserrat Medium" panose="00000600000000000000" pitchFamily="50" charset="0"/>
                <a:sym typeface="Montserrat Medium"/>
              </a:rPr>
              <a:t>AVID Students/All Students</a:t>
            </a:r>
          </a:p>
          <a:p>
            <a:pPr indent="-457200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US" sz="2400" b="1" dirty="0">
                <a:solidFill>
                  <a:srgbClr val="213449"/>
                </a:solidFill>
                <a:latin typeface="Montserrat SemiBold" pitchFamily="2" charset="77"/>
                <a:sym typeface="Montserrat Medium"/>
              </a:rPr>
              <a:t>FAFSA Completion Rates</a:t>
            </a:r>
          </a:p>
          <a:p>
            <a:pPr lvl="2" indent="-231775">
              <a:lnSpc>
                <a:spcPct val="100000"/>
              </a:lnSpc>
              <a:spcAft>
                <a:spcPts val="1000"/>
              </a:spcAft>
              <a:buSzPct val="100000"/>
            </a:pPr>
            <a:r>
              <a:rPr lang="en-US" dirty="0">
                <a:latin typeface="Montserrat Medium" panose="00000600000000000000" pitchFamily="50" charset="0"/>
                <a:sym typeface="Montserrat Medium"/>
              </a:rPr>
              <a:t>AVID Students/Non-AVID Students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045D8DA-D42F-45F5-718E-221018E72092}"/>
              </a:ext>
            </a:extLst>
          </p:cNvPr>
          <p:cNvSpPr/>
          <p:nvPr/>
        </p:nvSpPr>
        <p:spPr>
          <a:xfrm>
            <a:off x="-130081" y="155730"/>
            <a:ext cx="9263269" cy="974036"/>
          </a:xfrm>
          <a:prstGeom prst="roundRect">
            <a:avLst/>
          </a:prstGeom>
          <a:solidFill>
            <a:srgbClr val="037B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Google Shape;49;p3">
            <a:extLst>
              <a:ext uri="{FF2B5EF4-FFF2-40B4-BE49-F238E27FC236}">
                <a16:creationId xmlns:a16="http://schemas.microsoft.com/office/drawing/2014/main" id="{D5D9BA37-0F30-F488-B292-F7E6A91ECEB0}"/>
              </a:ext>
            </a:extLst>
          </p:cNvPr>
          <p:cNvSpPr txBox="1">
            <a:spLocks/>
          </p:cNvSpPr>
          <p:nvPr/>
        </p:nvSpPr>
        <p:spPr>
          <a:xfrm>
            <a:off x="295526" y="302034"/>
            <a:ext cx="10895935" cy="765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Black"/>
              <a:buNone/>
              <a:defRPr sz="36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24489A"/>
              </a:buClr>
              <a:buSzPts val="3600"/>
            </a:pPr>
            <a:r>
              <a:rPr lang="en-US" dirty="0">
                <a:solidFill>
                  <a:srgbClr val="FFFF00"/>
                </a:solidFill>
                <a:latin typeface="Montserrat ExtraBold" panose="00000900000000000000" pitchFamily="50" charset="0"/>
              </a:rPr>
              <a:t>Rigorous Academic Preparedness</a:t>
            </a:r>
          </a:p>
        </p:txBody>
      </p:sp>
      <p:sp>
        <p:nvSpPr>
          <p:cNvPr id="8" name="Google Shape;24;p1">
            <a:extLst>
              <a:ext uri="{FF2B5EF4-FFF2-40B4-BE49-F238E27FC236}">
                <a16:creationId xmlns:a16="http://schemas.microsoft.com/office/drawing/2014/main" id="{AEBA2DE5-AA14-08A5-051D-0B6DEF4A85BB}"/>
              </a:ext>
            </a:extLst>
          </p:cNvPr>
          <p:cNvSpPr/>
          <p:nvPr/>
        </p:nvSpPr>
        <p:spPr>
          <a:xfrm>
            <a:off x="0" y="6371181"/>
            <a:ext cx="12191998" cy="486819"/>
          </a:xfrm>
          <a:prstGeom prst="rect">
            <a:avLst/>
          </a:prstGeom>
          <a:solidFill>
            <a:srgbClr val="213449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" name="Google Shape;27;p1">
            <a:extLst>
              <a:ext uri="{FF2B5EF4-FFF2-40B4-BE49-F238E27FC236}">
                <a16:creationId xmlns:a16="http://schemas.microsoft.com/office/drawing/2014/main" id="{5791E500-B862-DDBA-D4D4-2689A70A2253}"/>
              </a:ext>
            </a:extLst>
          </p:cNvPr>
          <p:cNvSpPr txBox="1">
            <a:spLocks/>
          </p:cNvSpPr>
          <p:nvPr/>
        </p:nvSpPr>
        <p:spPr>
          <a:xfrm>
            <a:off x="672353" y="6486270"/>
            <a:ext cx="1922930" cy="323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Black"/>
              <a:buNone/>
              <a:defRPr sz="36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22469C"/>
              </a:buClr>
              <a:buSzPts val="6000"/>
            </a:pPr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AVID Impact</a:t>
            </a:r>
          </a:p>
        </p:txBody>
      </p:sp>
      <p:pic>
        <p:nvPicPr>
          <p:cNvPr id="10" name="Picture 9" descr="A black and white logo with a person with their arms raised&#10;&#10;AI-generated content may be incorrect.">
            <a:extLst>
              <a:ext uri="{FF2B5EF4-FFF2-40B4-BE49-F238E27FC236}">
                <a16:creationId xmlns:a16="http://schemas.microsoft.com/office/drawing/2014/main" id="{00BA701C-FFB4-29FF-F5F0-C51F7DDFE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864" y="6404532"/>
            <a:ext cx="432236" cy="432236"/>
          </a:xfrm>
          <a:prstGeom prst="rect">
            <a:avLst/>
          </a:prstGeom>
        </p:spPr>
      </p:pic>
      <p:pic>
        <p:nvPicPr>
          <p:cNvPr id="12" name="Picture 11" descr="A person standing with his hands on his hips&#10;&#10;AI-generated content may be incorrect.">
            <a:extLst>
              <a:ext uri="{FF2B5EF4-FFF2-40B4-BE49-F238E27FC236}">
                <a16:creationId xmlns:a16="http://schemas.microsoft.com/office/drawing/2014/main" id="{1773269B-EE7B-03A2-B378-25A82A64AF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7201"/>
          <a:stretch/>
        </p:blipFill>
        <p:spPr>
          <a:xfrm>
            <a:off x="9726148" y="76081"/>
            <a:ext cx="2465849" cy="6103038"/>
          </a:xfrm>
          <a:prstGeom prst="rect">
            <a:avLst/>
          </a:prstGeom>
        </p:spPr>
      </p:pic>
      <p:pic>
        <p:nvPicPr>
          <p:cNvPr id="14" name="Picture 13" descr="A person standing in a white shirt&#10;&#10;AI-generated content may be incorrect.">
            <a:extLst>
              <a:ext uri="{FF2B5EF4-FFF2-40B4-BE49-F238E27FC236}">
                <a16:creationId xmlns:a16="http://schemas.microsoft.com/office/drawing/2014/main" id="{1B02FB7A-BF59-8BAB-E26D-5B683896F63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4933" t="50" r="28784"/>
          <a:stretch/>
        </p:blipFill>
        <p:spPr>
          <a:xfrm>
            <a:off x="9115259" y="645459"/>
            <a:ext cx="2878962" cy="591050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97940C5-B951-96AC-794F-EA386EEC54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2235574" y="-2071075"/>
            <a:ext cx="6223356" cy="10694506"/>
          </a:xfrm>
          <a:prstGeom prst="rect">
            <a:avLst/>
          </a:prstGeom>
          <a:effectLst/>
        </p:spPr>
      </p:pic>
      <p:graphicFrame>
        <p:nvGraphicFramePr>
          <p:cNvPr id="102" name="Google Shape;102;g31b2f7eee4d_0_15"/>
          <p:cNvGraphicFramePr/>
          <p:nvPr>
            <p:extLst>
              <p:ext uri="{D42A27DB-BD31-4B8C-83A1-F6EECF244321}">
                <p14:modId xmlns:p14="http://schemas.microsoft.com/office/powerpoint/2010/main" val="2435379805"/>
              </p:ext>
            </p:extLst>
          </p:nvPr>
        </p:nvGraphicFramePr>
        <p:xfrm>
          <a:off x="952500" y="1562874"/>
          <a:ext cx="10287000" cy="2846712"/>
        </p:xfrm>
        <a:graphic>
          <a:graphicData uri="http://schemas.openxmlformats.org/drawingml/2006/table">
            <a:tbl>
              <a:tblPr>
                <a:noFill/>
                <a:effectLst>
                  <a:outerShdw blurRad="266803" dir="5400000" algn="t" rotWithShape="0">
                    <a:prstClr val="black">
                      <a:alpha val="40000"/>
                    </a:prstClr>
                  </a:outerShdw>
                </a:effectLst>
                <a:tableStyleId>{4BB95AF4-4ACF-4FA6-B33C-3DB58D6D86CE}</a:tableStyleId>
              </a:tblPr>
              <a:tblGrid>
                <a:gridCol w="5771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2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rgbClr val="F5F5F5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Attendance Rate</a:t>
                      </a:r>
                      <a:endParaRPr dirty="0">
                        <a:solidFill>
                          <a:srgbClr val="F5F5F5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>
                    <a:solidFill>
                      <a:srgbClr val="21344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5F5F5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Middle School </a:t>
                      </a:r>
                      <a:endParaRPr>
                        <a:solidFill>
                          <a:srgbClr val="F5F5F5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>
                    <a:solidFill>
                      <a:srgbClr val="21344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rgbClr val="F5F5F5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High School </a:t>
                      </a:r>
                      <a:endParaRPr dirty="0">
                        <a:solidFill>
                          <a:srgbClr val="F5F5F5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>
                    <a:solidFill>
                      <a:srgbClr val="2134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dirty="0">
                          <a:solidFill>
                            <a:srgbClr val="213449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AVID Elective students’ average attendance rate</a:t>
                      </a:r>
                      <a:endParaRPr sz="1800" dirty="0">
                        <a:solidFill>
                          <a:srgbClr val="213449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%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%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rgbClr val="213449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AVID Excel students’ average attendance rate</a:t>
                      </a:r>
                      <a:endParaRPr sz="1800">
                        <a:solidFill>
                          <a:srgbClr val="213449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%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%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rgbClr val="213449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All other students’ average attendance rate</a:t>
                      </a:r>
                      <a:endParaRPr sz="1800">
                        <a:solidFill>
                          <a:srgbClr val="213449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%</a:t>
                      </a: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%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Google Shape;24;p1">
            <a:extLst>
              <a:ext uri="{FF2B5EF4-FFF2-40B4-BE49-F238E27FC236}">
                <a16:creationId xmlns:a16="http://schemas.microsoft.com/office/drawing/2014/main" id="{5F72F741-1922-9ACA-0C07-70F14CB66381}"/>
              </a:ext>
            </a:extLst>
          </p:cNvPr>
          <p:cNvSpPr/>
          <p:nvPr/>
        </p:nvSpPr>
        <p:spPr>
          <a:xfrm>
            <a:off x="0" y="6371181"/>
            <a:ext cx="12191998" cy="486819"/>
          </a:xfrm>
          <a:prstGeom prst="rect">
            <a:avLst/>
          </a:prstGeom>
          <a:solidFill>
            <a:srgbClr val="213449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" name="Google Shape;27;p1">
            <a:extLst>
              <a:ext uri="{FF2B5EF4-FFF2-40B4-BE49-F238E27FC236}">
                <a16:creationId xmlns:a16="http://schemas.microsoft.com/office/drawing/2014/main" id="{5E5BEF43-59A2-3A91-3FBB-77B779AF4310}"/>
              </a:ext>
            </a:extLst>
          </p:cNvPr>
          <p:cNvSpPr txBox="1">
            <a:spLocks/>
          </p:cNvSpPr>
          <p:nvPr/>
        </p:nvSpPr>
        <p:spPr>
          <a:xfrm>
            <a:off x="672353" y="6486270"/>
            <a:ext cx="1922930" cy="323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Black"/>
              <a:buNone/>
              <a:defRPr sz="36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22469C"/>
              </a:buClr>
              <a:buSzPts val="6000"/>
            </a:pPr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AVID Impact</a:t>
            </a:r>
          </a:p>
        </p:txBody>
      </p:sp>
      <p:pic>
        <p:nvPicPr>
          <p:cNvPr id="4" name="Picture 3" descr="A black and white logo with a person with their arms raised&#10;&#10;AI-generated content may be incorrect.">
            <a:extLst>
              <a:ext uri="{FF2B5EF4-FFF2-40B4-BE49-F238E27FC236}">
                <a16:creationId xmlns:a16="http://schemas.microsoft.com/office/drawing/2014/main" id="{179D81AB-69C6-A04F-5029-DD6D1D3D6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864" y="6404532"/>
            <a:ext cx="432236" cy="432236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B093DAF-914E-657D-77DB-026DB8B9B528}"/>
              </a:ext>
            </a:extLst>
          </p:cNvPr>
          <p:cNvSpPr/>
          <p:nvPr/>
        </p:nvSpPr>
        <p:spPr>
          <a:xfrm>
            <a:off x="-258417" y="142491"/>
            <a:ext cx="7871792" cy="974036"/>
          </a:xfrm>
          <a:prstGeom prst="roundRect">
            <a:avLst/>
          </a:prstGeom>
          <a:solidFill>
            <a:srgbClr val="037B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Google Shape;49;p3">
            <a:extLst>
              <a:ext uri="{FF2B5EF4-FFF2-40B4-BE49-F238E27FC236}">
                <a16:creationId xmlns:a16="http://schemas.microsoft.com/office/drawing/2014/main" id="{C2ADF2C5-D43F-B100-A442-BA576E61A73A}"/>
              </a:ext>
            </a:extLst>
          </p:cNvPr>
          <p:cNvSpPr txBox="1">
            <a:spLocks/>
          </p:cNvSpPr>
          <p:nvPr/>
        </p:nvSpPr>
        <p:spPr>
          <a:xfrm>
            <a:off x="295527" y="302034"/>
            <a:ext cx="8053344" cy="765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Black"/>
              <a:buNone/>
              <a:defRPr sz="36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24489A"/>
              </a:buClr>
              <a:buSzPts val="3600"/>
            </a:pPr>
            <a:r>
              <a:rPr lang="en-US" dirty="0">
                <a:solidFill>
                  <a:srgbClr val="FFFF00"/>
                </a:solidFill>
                <a:latin typeface="Montserrat ExtraBold" panose="00000900000000000000" pitchFamily="50" charset="0"/>
              </a:rPr>
              <a:t>Secondary Attendance Data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21A081-1C4C-9EE5-D4EF-FF1E404563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2235574" y="-2071075"/>
            <a:ext cx="6223356" cy="10694506"/>
          </a:xfrm>
          <a:prstGeom prst="rect">
            <a:avLst/>
          </a:prstGeom>
          <a:effectLst/>
        </p:spPr>
      </p:pic>
      <p:sp>
        <p:nvSpPr>
          <p:cNvPr id="7" name="Google Shape;24;p1">
            <a:extLst>
              <a:ext uri="{FF2B5EF4-FFF2-40B4-BE49-F238E27FC236}">
                <a16:creationId xmlns:a16="http://schemas.microsoft.com/office/drawing/2014/main" id="{9C33F85D-00EB-0F59-5865-1A6EB343C058}"/>
              </a:ext>
            </a:extLst>
          </p:cNvPr>
          <p:cNvSpPr/>
          <p:nvPr/>
        </p:nvSpPr>
        <p:spPr>
          <a:xfrm>
            <a:off x="0" y="6371181"/>
            <a:ext cx="12191998" cy="486819"/>
          </a:xfrm>
          <a:prstGeom prst="rect">
            <a:avLst/>
          </a:prstGeom>
          <a:solidFill>
            <a:srgbClr val="213449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" name="Google Shape;27;p1">
            <a:extLst>
              <a:ext uri="{FF2B5EF4-FFF2-40B4-BE49-F238E27FC236}">
                <a16:creationId xmlns:a16="http://schemas.microsoft.com/office/drawing/2014/main" id="{69137E18-2913-23BA-3730-53A28C5B410A}"/>
              </a:ext>
            </a:extLst>
          </p:cNvPr>
          <p:cNvSpPr txBox="1">
            <a:spLocks/>
          </p:cNvSpPr>
          <p:nvPr/>
        </p:nvSpPr>
        <p:spPr>
          <a:xfrm>
            <a:off x="672353" y="6486270"/>
            <a:ext cx="1922930" cy="323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Black"/>
              <a:buNone/>
              <a:defRPr sz="36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22469C"/>
              </a:buClr>
              <a:buSzPts val="6000"/>
            </a:pPr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AVID Impact</a:t>
            </a:r>
          </a:p>
        </p:txBody>
      </p:sp>
      <p:pic>
        <p:nvPicPr>
          <p:cNvPr id="9" name="Picture 8" descr="A black and white logo with a person with their arms raised&#10;&#10;AI-generated content may be incorrect.">
            <a:extLst>
              <a:ext uri="{FF2B5EF4-FFF2-40B4-BE49-F238E27FC236}">
                <a16:creationId xmlns:a16="http://schemas.microsoft.com/office/drawing/2014/main" id="{4126CE5A-B9A5-629A-17E0-A9D3EA41F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864" y="6404532"/>
            <a:ext cx="432236" cy="432236"/>
          </a:xfrm>
          <a:prstGeom prst="rect">
            <a:avLst/>
          </a:prstGeom>
        </p:spPr>
      </p:pic>
      <p:graphicFrame>
        <p:nvGraphicFramePr>
          <p:cNvPr id="109" name="Google Shape;109;g31b2f7eee4d_0_40"/>
          <p:cNvGraphicFramePr/>
          <p:nvPr>
            <p:extLst>
              <p:ext uri="{D42A27DB-BD31-4B8C-83A1-F6EECF244321}">
                <p14:modId xmlns:p14="http://schemas.microsoft.com/office/powerpoint/2010/main" val="3166115305"/>
              </p:ext>
            </p:extLst>
          </p:nvPr>
        </p:nvGraphicFramePr>
        <p:xfrm>
          <a:off x="952500" y="1772478"/>
          <a:ext cx="10287000" cy="1107888"/>
        </p:xfrm>
        <a:graphic>
          <a:graphicData uri="http://schemas.openxmlformats.org/drawingml/2006/table">
            <a:tbl>
              <a:tblPr>
                <a:noFill/>
                <a:effectLst>
                  <a:outerShdw blurRad="266700" dir="5400000" algn="t" rotWithShape="0">
                    <a:prstClr val="black">
                      <a:alpha val="40000"/>
                    </a:prstClr>
                  </a:outerShdw>
                </a:effectLst>
                <a:tableStyleId>{4BB95AF4-4ACF-4FA6-B33C-3DB58D6D86CE}</a:tableStyleId>
              </a:tblPr>
              <a:tblGrid>
                <a:gridCol w="5771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2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5F5F5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Attendance Rate</a:t>
                      </a:r>
                      <a:endParaRPr>
                        <a:solidFill>
                          <a:srgbClr val="F5F5F5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>
                    <a:solidFill>
                      <a:srgbClr val="21344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5F5F5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Non-AVID Classrooms </a:t>
                      </a:r>
                      <a:endParaRPr>
                        <a:solidFill>
                          <a:srgbClr val="F5F5F5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>
                    <a:solidFill>
                      <a:srgbClr val="21344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5F5F5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AVID Classrooms</a:t>
                      </a:r>
                      <a:endParaRPr>
                        <a:solidFill>
                          <a:srgbClr val="F5F5F5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>
                    <a:solidFill>
                      <a:srgbClr val="2134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213449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Students’ average attendance rate</a:t>
                      </a:r>
                      <a:endParaRPr sz="1800" dirty="0">
                        <a:solidFill>
                          <a:srgbClr val="213449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%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%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438A1A3-58AF-ECB8-C8F6-72E587E18861}"/>
              </a:ext>
            </a:extLst>
          </p:cNvPr>
          <p:cNvSpPr/>
          <p:nvPr/>
        </p:nvSpPr>
        <p:spPr>
          <a:xfrm>
            <a:off x="-258418" y="142491"/>
            <a:ext cx="8229601" cy="974036"/>
          </a:xfrm>
          <a:prstGeom prst="roundRect">
            <a:avLst/>
          </a:prstGeom>
          <a:solidFill>
            <a:srgbClr val="037B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Google Shape;49;p3">
            <a:extLst>
              <a:ext uri="{FF2B5EF4-FFF2-40B4-BE49-F238E27FC236}">
                <a16:creationId xmlns:a16="http://schemas.microsoft.com/office/drawing/2014/main" id="{FDA9F367-22E0-1FC9-8C1E-37EDBFE40CC2}"/>
              </a:ext>
            </a:extLst>
          </p:cNvPr>
          <p:cNvSpPr txBox="1">
            <a:spLocks/>
          </p:cNvSpPr>
          <p:nvPr/>
        </p:nvSpPr>
        <p:spPr>
          <a:xfrm>
            <a:off x="295527" y="302034"/>
            <a:ext cx="8053344" cy="765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Black"/>
              <a:buNone/>
              <a:defRPr sz="36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24489A"/>
              </a:buClr>
              <a:buSzPts val="3600"/>
            </a:pPr>
            <a:r>
              <a:rPr lang="en-US" dirty="0">
                <a:solidFill>
                  <a:srgbClr val="FFFF00"/>
                </a:solidFill>
                <a:latin typeface="Montserrat ExtraBold" panose="00000900000000000000" pitchFamily="50" charset="0"/>
              </a:rPr>
              <a:t>Elementary Attendance Data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ACF597-790B-BEB9-9685-80ADE00EC8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2235574" y="-2071075"/>
            <a:ext cx="6223356" cy="10694506"/>
          </a:xfrm>
          <a:prstGeom prst="rect">
            <a:avLst/>
          </a:prstGeom>
          <a:effectLst/>
        </p:spPr>
      </p:pic>
      <p:sp>
        <p:nvSpPr>
          <p:cNvPr id="3" name="Google Shape;24;p1">
            <a:extLst>
              <a:ext uri="{FF2B5EF4-FFF2-40B4-BE49-F238E27FC236}">
                <a16:creationId xmlns:a16="http://schemas.microsoft.com/office/drawing/2014/main" id="{D65EBCBD-C4DD-21A0-0CAB-A45ED87AD07D}"/>
              </a:ext>
            </a:extLst>
          </p:cNvPr>
          <p:cNvSpPr/>
          <p:nvPr/>
        </p:nvSpPr>
        <p:spPr>
          <a:xfrm>
            <a:off x="0" y="6371181"/>
            <a:ext cx="12191998" cy="486819"/>
          </a:xfrm>
          <a:prstGeom prst="rect">
            <a:avLst/>
          </a:prstGeom>
          <a:solidFill>
            <a:srgbClr val="213449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" name="Google Shape;27;p1">
            <a:extLst>
              <a:ext uri="{FF2B5EF4-FFF2-40B4-BE49-F238E27FC236}">
                <a16:creationId xmlns:a16="http://schemas.microsoft.com/office/drawing/2014/main" id="{6022EA2F-6501-EB80-0947-6158F5142F2E}"/>
              </a:ext>
            </a:extLst>
          </p:cNvPr>
          <p:cNvSpPr txBox="1">
            <a:spLocks/>
          </p:cNvSpPr>
          <p:nvPr/>
        </p:nvSpPr>
        <p:spPr>
          <a:xfrm>
            <a:off x="672353" y="6486270"/>
            <a:ext cx="1922930" cy="323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Black"/>
              <a:buNone/>
              <a:defRPr sz="36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22469C"/>
              </a:buClr>
              <a:buSzPts val="6000"/>
            </a:pPr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AVID Impact</a:t>
            </a:r>
          </a:p>
        </p:txBody>
      </p:sp>
      <p:pic>
        <p:nvPicPr>
          <p:cNvPr id="5" name="Picture 4" descr="A black and white logo with a person with their arms raised&#10;&#10;AI-generated content may be incorrect.">
            <a:extLst>
              <a:ext uri="{FF2B5EF4-FFF2-40B4-BE49-F238E27FC236}">
                <a16:creationId xmlns:a16="http://schemas.microsoft.com/office/drawing/2014/main" id="{BE7C6FCE-19C3-A6EB-8656-11479384C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864" y="6404532"/>
            <a:ext cx="432236" cy="432236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2F72508-6ACF-5BE2-939D-D6D9225EC44E}"/>
              </a:ext>
            </a:extLst>
          </p:cNvPr>
          <p:cNvSpPr/>
          <p:nvPr/>
        </p:nvSpPr>
        <p:spPr>
          <a:xfrm>
            <a:off x="-258418" y="142491"/>
            <a:ext cx="8368748" cy="974036"/>
          </a:xfrm>
          <a:prstGeom prst="roundRect">
            <a:avLst/>
          </a:prstGeom>
          <a:solidFill>
            <a:srgbClr val="037B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Google Shape;49;p3">
            <a:extLst>
              <a:ext uri="{FF2B5EF4-FFF2-40B4-BE49-F238E27FC236}">
                <a16:creationId xmlns:a16="http://schemas.microsoft.com/office/drawing/2014/main" id="{F3B38858-A597-DB8F-802E-38884D62CE3F}"/>
              </a:ext>
            </a:extLst>
          </p:cNvPr>
          <p:cNvSpPr txBox="1">
            <a:spLocks/>
          </p:cNvSpPr>
          <p:nvPr/>
        </p:nvSpPr>
        <p:spPr>
          <a:xfrm>
            <a:off x="295527" y="302034"/>
            <a:ext cx="8053344" cy="765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Black"/>
              <a:buNone/>
              <a:defRPr sz="36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24489A"/>
              </a:buClr>
              <a:buSzPts val="3600"/>
            </a:pPr>
            <a:r>
              <a:rPr lang="en-US" dirty="0">
                <a:solidFill>
                  <a:srgbClr val="FFFF00"/>
                </a:solidFill>
                <a:latin typeface="Montserrat ExtraBold" panose="00000900000000000000" pitchFamily="50" charset="0"/>
              </a:rPr>
              <a:t>High School Graduation Rates</a:t>
            </a:r>
          </a:p>
        </p:txBody>
      </p:sp>
      <p:sp>
        <p:nvSpPr>
          <p:cNvPr id="116" name="Google Shape;116;g31b2f7eee4d_0_48"/>
          <p:cNvSpPr txBox="1">
            <a:spLocks noGrp="1"/>
          </p:cNvSpPr>
          <p:nvPr>
            <p:ph type="body" idx="1"/>
          </p:nvPr>
        </p:nvSpPr>
        <p:spPr>
          <a:xfrm>
            <a:off x="503183" y="1699497"/>
            <a:ext cx="11185500" cy="4464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21344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AVID Students/Non-AVID Students</a:t>
            </a:r>
            <a:endParaRPr>
              <a:solidFill>
                <a:srgbClr val="21344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547</Words>
  <Application>Microsoft Macintosh PowerPoint</Application>
  <PresentationFormat>Widescreen</PresentationFormat>
  <Paragraphs>104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Montserrat Medium</vt:lpstr>
      <vt:lpstr>Proxima Nova</vt:lpstr>
      <vt:lpstr>Montserrat ExtraBold</vt:lpstr>
      <vt:lpstr>Calibri</vt:lpstr>
      <vt:lpstr>Montserrat</vt:lpstr>
      <vt:lpstr>Montserrat Black</vt:lpstr>
      <vt:lpstr>DM Sans</vt:lpstr>
      <vt:lpstr>Arial</vt:lpstr>
      <vt:lpstr>Montserrat SemiBold</vt:lpstr>
      <vt:lpstr>Office Theme</vt:lpstr>
      <vt:lpstr>AVID Impact</vt:lpstr>
      <vt:lpstr>We share the AVID mission.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Jennifer McCleskey</dc:creator>
  <cp:lastModifiedBy>Frederick Berona</cp:lastModifiedBy>
  <cp:revision>11</cp:revision>
  <dcterms:created xsi:type="dcterms:W3CDTF">2018-09-24T13:58:07Z</dcterms:created>
  <dcterms:modified xsi:type="dcterms:W3CDTF">2025-02-27T21:35:25Z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0x01010051C96CCC28483C40972AC3E3A7327C54</vt:lpwstr>
  </property>
</Properties>
</file>